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60" r:id="rId3"/>
    <p:sldId id="257" r:id="rId4"/>
    <p:sldId id="263" r:id="rId5"/>
    <p:sldId id="297" r:id="rId6"/>
    <p:sldId id="298" r:id="rId7"/>
    <p:sldId id="299" r:id="rId8"/>
    <p:sldId id="258" r:id="rId9"/>
    <p:sldId id="259" r:id="rId10"/>
    <p:sldId id="300" r:id="rId11"/>
    <p:sldId id="301" r:id="rId12"/>
    <p:sldId id="302" r:id="rId13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Onest" panose="020B0604020202020204" charset="0"/>
      <p:regular r:id="rId19"/>
      <p:bold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03C8B5D-6252-474C-984F-94DACC4D3229}">
  <a:tblStyle styleId="{803C8B5D-6252-474C-984F-94DACC4D322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eb9a103237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eb9a103237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db0f9523dd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db0f9523dd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dd0c7d16c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dd0c7d16c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dd0c7d16c6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dd0c7d16c6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97300" y="1386863"/>
            <a:ext cx="4042500" cy="21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97300" y="3504188"/>
            <a:ext cx="40425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5467651" y="704776"/>
            <a:ext cx="3733800" cy="3733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t="22755" b="17953"/>
          <a:stretch/>
        </p:blipFill>
        <p:spPr>
          <a:xfrm>
            <a:off x="-1140975" y="4541250"/>
            <a:ext cx="6613074" cy="67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22"/>
          <p:cNvGrpSpPr/>
          <p:nvPr/>
        </p:nvGrpSpPr>
        <p:grpSpPr>
          <a:xfrm>
            <a:off x="-1283075" y="-1087950"/>
            <a:ext cx="11014624" cy="7707730"/>
            <a:chOff x="-1283075" y="-1087950"/>
            <a:chExt cx="11014624" cy="7707730"/>
          </a:xfrm>
        </p:grpSpPr>
        <p:sp>
          <p:nvSpPr>
            <p:cNvPr id="175" name="Google Shape;175;p22"/>
            <p:cNvSpPr/>
            <p:nvPr/>
          </p:nvSpPr>
          <p:spPr>
            <a:xfrm>
              <a:off x="-1283075" y="4076800"/>
              <a:ext cx="2560719" cy="2542980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-944413" y="3429918"/>
              <a:ext cx="1532504" cy="1521883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33CFF8">
                <a:alpha val="534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7858101" y="-1087950"/>
              <a:ext cx="1832636" cy="1819925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8634779" y="-275397"/>
              <a:ext cx="1096770" cy="1089161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33CFF8">
                <a:alpha val="534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23"/>
          <p:cNvGrpSpPr/>
          <p:nvPr/>
        </p:nvGrpSpPr>
        <p:grpSpPr>
          <a:xfrm>
            <a:off x="-1222249" y="-327997"/>
            <a:ext cx="11995218" cy="6648477"/>
            <a:chOff x="-1222249" y="-327997"/>
            <a:chExt cx="11995218" cy="6648477"/>
          </a:xfrm>
        </p:grpSpPr>
        <p:sp>
          <p:nvSpPr>
            <p:cNvPr id="181" name="Google Shape;181;p23"/>
            <p:cNvSpPr/>
            <p:nvPr/>
          </p:nvSpPr>
          <p:spPr>
            <a:xfrm>
              <a:off x="8212250" y="3777500"/>
              <a:ext cx="2560719" cy="2542980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7569112" y="4668293"/>
              <a:ext cx="1532504" cy="1521883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FFFFFF">
                <a:alpha val="49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-1222249" y="-285875"/>
              <a:ext cx="1832636" cy="1819925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-376771" y="-327997"/>
              <a:ext cx="1096770" cy="1089161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FFFFFF">
                <a:alpha val="49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0575" y="1882125"/>
            <a:ext cx="4332900" cy="15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0575" y="1012372"/>
            <a:ext cx="1223100" cy="9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0575" y="3494375"/>
            <a:ext cx="43329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>
            <a:spLocks noGrp="1"/>
          </p:cNvSpPr>
          <p:nvPr>
            <p:ph type="pic" idx="3"/>
          </p:nvPr>
        </p:nvSpPr>
        <p:spPr>
          <a:xfrm>
            <a:off x="5467651" y="704776"/>
            <a:ext cx="3733800" cy="3733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t="22755" b="17953"/>
          <a:stretch/>
        </p:blipFill>
        <p:spPr>
          <a:xfrm>
            <a:off x="-1140975" y="4541250"/>
            <a:ext cx="6613074" cy="67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959925" y="1339375"/>
            <a:ext cx="4115700" cy="10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959925" y="2433400"/>
            <a:ext cx="4115700" cy="13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>
            <a:spLocks noGrp="1"/>
          </p:cNvSpPr>
          <p:nvPr>
            <p:ph type="pic" idx="2"/>
          </p:nvPr>
        </p:nvSpPr>
        <p:spPr>
          <a:xfrm>
            <a:off x="5467651" y="704776"/>
            <a:ext cx="3733800" cy="3733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t="22755" b="17953"/>
          <a:stretch/>
        </p:blipFill>
        <p:spPr>
          <a:xfrm>
            <a:off x="-1140975" y="4541250"/>
            <a:ext cx="6613074" cy="671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7"/>
          <p:cNvGrpSpPr/>
          <p:nvPr/>
        </p:nvGrpSpPr>
        <p:grpSpPr>
          <a:xfrm>
            <a:off x="-2004776" y="-2004776"/>
            <a:ext cx="3399900" cy="4025402"/>
            <a:chOff x="-2004776" y="-2004776"/>
            <a:chExt cx="3399900" cy="4025402"/>
          </a:xfrm>
        </p:grpSpPr>
        <p:sp>
          <p:nvSpPr>
            <p:cNvPr id="51" name="Google Shape;51;p7"/>
            <p:cNvSpPr/>
            <p:nvPr/>
          </p:nvSpPr>
          <p:spPr>
            <a:xfrm>
              <a:off x="-2004776" y="-2004776"/>
              <a:ext cx="3399900" cy="3376350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7"/>
            <p:cNvSpPr/>
            <p:nvPr/>
          </p:nvSpPr>
          <p:spPr>
            <a:xfrm>
              <a:off x="-1405774" y="2"/>
              <a:ext cx="2034725" cy="2020624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33CFF8">
                <a:alpha val="534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720000" y="1570575"/>
            <a:ext cx="4047000" cy="21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-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0" name="Google Shape;60;p9"/>
          <p:cNvGrpSpPr/>
          <p:nvPr/>
        </p:nvGrpSpPr>
        <p:grpSpPr>
          <a:xfrm>
            <a:off x="-761924" y="-802200"/>
            <a:ext cx="11811193" cy="6058001"/>
            <a:chOff x="-761924" y="-802200"/>
            <a:chExt cx="11811193" cy="6058001"/>
          </a:xfrm>
        </p:grpSpPr>
        <p:sp>
          <p:nvSpPr>
            <p:cNvPr id="61" name="Google Shape;61;p9"/>
            <p:cNvSpPr/>
            <p:nvPr/>
          </p:nvSpPr>
          <p:spPr>
            <a:xfrm>
              <a:off x="8488550" y="2453338"/>
              <a:ext cx="2560719" cy="2542980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9"/>
            <p:cNvSpPr/>
            <p:nvPr/>
          </p:nvSpPr>
          <p:spPr>
            <a:xfrm>
              <a:off x="8580412" y="3733918"/>
              <a:ext cx="1532504" cy="1521883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33CFF8">
                <a:alpha val="534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9"/>
            <p:cNvSpPr/>
            <p:nvPr/>
          </p:nvSpPr>
          <p:spPr>
            <a:xfrm>
              <a:off x="-761924" y="-802200"/>
              <a:ext cx="1832636" cy="1819925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9"/>
            <p:cNvSpPr/>
            <p:nvPr/>
          </p:nvSpPr>
          <p:spPr>
            <a:xfrm>
              <a:off x="-509471" y="445028"/>
              <a:ext cx="1096770" cy="1089161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33CFF8">
                <a:alpha val="534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720000" y="3997375"/>
            <a:ext cx="7704000" cy="60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2"/>
          </p:nvPr>
        </p:nvSpPr>
        <p:spPr>
          <a:xfrm>
            <a:off x="1719926" y="1316050"/>
            <a:ext cx="24141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3"/>
          </p:nvPr>
        </p:nvSpPr>
        <p:spPr>
          <a:xfrm>
            <a:off x="5463650" y="1316050"/>
            <a:ext cx="24141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"/>
          </p:nvPr>
        </p:nvSpPr>
        <p:spPr>
          <a:xfrm>
            <a:off x="1719927" y="2091850"/>
            <a:ext cx="241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4"/>
          </p:nvPr>
        </p:nvSpPr>
        <p:spPr>
          <a:xfrm>
            <a:off x="5463652" y="2091850"/>
            <a:ext cx="241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5"/>
          </p:nvPr>
        </p:nvSpPr>
        <p:spPr>
          <a:xfrm>
            <a:off x="1719926" y="2840550"/>
            <a:ext cx="24141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6"/>
          </p:nvPr>
        </p:nvSpPr>
        <p:spPr>
          <a:xfrm>
            <a:off x="5463650" y="2840550"/>
            <a:ext cx="24141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7"/>
          </p:nvPr>
        </p:nvSpPr>
        <p:spPr>
          <a:xfrm>
            <a:off x="1719954" y="3616350"/>
            <a:ext cx="241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8"/>
          </p:nvPr>
        </p:nvSpPr>
        <p:spPr>
          <a:xfrm>
            <a:off x="5463656" y="3616350"/>
            <a:ext cx="241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9" hasCustomPrompt="1"/>
          </p:nvPr>
        </p:nvSpPr>
        <p:spPr>
          <a:xfrm>
            <a:off x="752100" y="1387600"/>
            <a:ext cx="7758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3" hasCustomPrompt="1"/>
          </p:nvPr>
        </p:nvSpPr>
        <p:spPr>
          <a:xfrm>
            <a:off x="752110" y="2913000"/>
            <a:ext cx="775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4" hasCustomPrompt="1"/>
          </p:nvPr>
        </p:nvSpPr>
        <p:spPr>
          <a:xfrm>
            <a:off x="4495960" y="1388500"/>
            <a:ext cx="775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5" hasCustomPrompt="1"/>
          </p:nvPr>
        </p:nvSpPr>
        <p:spPr>
          <a:xfrm>
            <a:off x="4495960" y="2913000"/>
            <a:ext cx="775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grpSp>
        <p:nvGrpSpPr>
          <p:cNvPr id="88" name="Google Shape;88;p13"/>
          <p:cNvGrpSpPr/>
          <p:nvPr/>
        </p:nvGrpSpPr>
        <p:grpSpPr>
          <a:xfrm>
            <a:off x="-1242263" y="-802200"/>
            <a:ext cx="11249050" cy="7534230"/>
            <a:chOff x="-1242263" y="-802200"/>
            <a:chExt cx="11249050" cy="7534230"/>
          </a:xfrm>
        </p:grpSpPr>
        <p:sp>
          <p:nvSpPr>
            <p:cNvPr id="89" name="Google Shape;89;p13"/>
            <p:cNvSpPr/>
            <p:nvPr/>
          </p:nvSpPr>
          <p:spPr>
            <a:xfrm>
              <a:off x="-1032825" y="4189050"/>
              <a:ext cx="2560719" cy="2542980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-1242263" y="3552418"/>
              <a:ext cx="1532504" cy="1521883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33CFF8">
                <a:alpha val="534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8174151" y="-802200"/>
              <a:ext cx="1832636" cy="1819925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7706079" y="-644147"/>
              <a:ext cx="1096770" cy="1089161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33CFF8">
                <a:alpha val="534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02" name="Google Shape;102;p15"/>
          <p:cNvGrpSpPr/>
          <p:nvPr/>
        </p:nvGrpSpPr>
        <p:grpSpPr>
          <a:xfrm>
            <a:off x="-1440000" y="-144097"/>
            <a:ext cx="11752937" cy="6667777"/>
            <a:chOff x="-1440000" y="-144097"/>
            <a:chExt cx="11752937" cy="6667777"/>
          </a:xfrm>
        </p:grpSpPr>
        <p:sp>
          <p:nvSpPr>
            <p:cNvPr id="103" name="Google Shape;103;p15"/>
            <p:cNvSpPr/>
            <p:nvPr/>
          </p:nvSpPr>
          <p:spPr>
            <a:xfrm>
              <a:off x="-1440000" y="3980700"/>
              <a:ext cx="2560719" cy="2542980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-925888" y="3535868"/>
              <a:ext cx="1532504" cy="1521883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FFFFFF">
                <a:alpha val="49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8480301" y="-87825"/>
              <a:ext cx="1832636" cy="1819925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8480304" y="-144097"/>
              <a:ext cx="1096770" cy="1089161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FFFFFF">
                <a:alpha val="49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6019500" y="2642325"/>
            <a:ext cx="2404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title" idx="2"/>
          </p:nvPr>
        </p:nvSpPr>
        <p:spPr>
          <a:xfrm>
            <a:off x="3369741" y="2642325"/>
            <a:ext cx="2404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subTitle" idx="1"/>
          </p:nvPr>
        </p:nvSpPr>
        <p:spPr>
          <a:xfrm>
            <a:off x="710566" y="2959726"/>
            <a:ext cx="2404500" cy="69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subTitle" idx="3"/>
          </p:nvPr>
        </p:nvSpPr>
        <p:spPr>
          <a:xfrm>
            <a:off x="3369741" y="2959726"/>
            <a:ext cx="2404500" cy="69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title" idx="4"/>
          </p:nvPr>
        </p:nvSpPr>
        <p:spPr>
          <a:xfrm>
            <a:off x="710566" y="2642325"/>
            <a:ext cx="2404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subTitle" idx="5"/>
          </p:nvPr>
        </p:nvSpPr>
        <p:spPr>
          <a:xfrm>
            <a:off x="6019500" y="2959726"/>
            <a:ext cx="2404500" cy="69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29" name="Google Shape;129;p17"/>
          <p:cNvGrpSpPr/>
          <p:nvPr/>
        </p:nvGrpSpPr>
        <p:grpSpPr>
          <a:xfrm>
            <a:off x="-1222249" y="-327997"/>
            <a:ext cx="11995218" cy="6648477"/>
            <a:chOff x="-1222249" y="-327997"/>
            <a:chExt cx="11995218" cy="6648477"/>
          </a:xfrm>
        </p:grpSpPr>
        <p:sp>
          <p:nvSpPr>
            <p:cNvPr id="130" name="Google Shape;130;p17"/>
            <p:cNvSpPr/>
            <p:nvPr/>
          </p:nvSpPr>
          <p:spPr>
            <a:xfrm>
              <a:off x="8212250" y="3777500"/>
              <a:ext cx="2560719" cy="2542980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7569112" y="4668293"/>
              <a:ext cx="1532504" cy="1521883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FFFFFF">
                <a:alpha val="49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-1222249" y="-285875"/>
              <a:ext cx="1832636" cy="1819925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-376771" y="-327997"/>
              <a:ext cx="1096770" cy="1089161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FFFFFF">
                <a:alpha val="49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●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○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■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●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○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■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●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○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Char char="■"/>
              <a:defRPr sz="12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6" r:id="rId5"/>
    <p:sldLayoutId id="2147483658" r:id="rId6"/>
    <p:sldLayoutId id="2147483659" r:id="rId7"/>
    <p:sldLayoutId id="2147483661" r:id="rId8"/>
    <p:sldLayoutId id="2147483663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7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16740" r="16740"/>
          <a:stretch/>
        </p:blipFill>
        <p:spPr>
          <a:xfrm>
            <a:off x="5467651" y="704776"/>
            <a:ext cx="3733800" cy="3733800"/>
          </a:xfrm>
          <a:prstGeom prst="roundRect">
            <a:avLst>
              <a:gd name="adj" fmla="val 16667"/>
            </a:avLst>
          </a:prstGeom>
        </p:spPr>
      </p:pic>
      <p:pic>
        <p:nvPicPr>
          <p:cNvPr id="196" name="Google Shape;19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82752" y="-307025"/>
            <a:ext cx="3587600" cy="251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7"/>
          <p:cNvSpPr/>
          <p:nvPr/>
        </p:nvSpPr>
        <p:spPr>
          <a:xfrm>
            <a:off x="7416064" y="3592164"/>
            <a:ext cx="2034725" cy="2020624"/>
          </a:xfrm>
          <a:custGeom>
            <a:avLst/>
            <a:gdLst/>
            <a:ahLst/>
            <a:cxnLst/>
            <a:rect l="l" t="t" r="r" b="b"/>
            <a:pathLst>
              <a:path w="853" h="849" extrusionOk="0">
                <a:moveTo>
                  <a:pt x="360" y="812"/>
                </a:moveTo>
                <a:cubicBezTo>
                  <a:pt x="39" y="495"/>
                  <a:pt x="39" y="495"/>
                  <a:pt x="39" y="495"/>
                </a:cubicBezTo>
                <a:cubicBezTo>
                  <a:pt x="0" y="456"/>
                  <a:pt x="0" y="392"/>
                  <a:pt x="39" y="354"/>
                </a:cubicBezTo>
                <a:cubicBezTo>
                  <a:pt x="360" y="37"/>
                  <a:pt x="360" y="37"/>
                  <a:pt x="360" y="37"/>
                </a:cubicBezTo>
                <a:cubicBezTo>
                  <a:pt x="397" y="0"/>
                  <a:pt x="456" y="0"/>
                  <a:pt x="494" y="37"/>
                </a:cubicBezTo>
                <a:cubicBezTo>
                  <a:pt x="814" y="354"/>
                  <a:pt x="814" y="354"/>
                  <a:pt x="814" y="354"/>
                </a:cubicBezTo>
                <a:cubicBezTo>
                  <a:pt x="853" y="392"/>
                  <a:pt x="853" y="456"/>
                  <a:pt x="814" y="495"/>
                </a:cubicBezTo>
                <a:cubicBezTo>
                  <a:pt x="494" y="812"/>
                  <a:pt x="494" y="812"/>
                  <a:pt x="494" y="812"/>
                </a:cubicBezTo>
                <a:cubicBezTo>
                  <a:pt x="456" y="849"/>
                  <a:pt x="397" y="849"/>
                  <a:pt x="360" y="812"/>
                </a:cubicBezTo>
                <a:close/>
              </a:path>
            </a:pathLst>
          </a:custGeom>
          <a:solidFill>
            <a:srgbClr val="FFFFFF">
              <a:alpha val="4906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7"/>
          <p:cNvSpPr txBox="1">
            <a:spLocks noGrp="1"/>
          </p:cNvSpPr>
          <p:nvPr>
            <p:ph type="ctrTitle"/>
          </p:nvPr>
        </p:nvSpPr>
        <p:spPr>
          <a:xfrm>
            <a:off x="897300" y="1398152"/>
            <a:ext cx="4042500" cy="21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600" dirty="0">
                <a:solidFill>
                  <a:srgbClr val="267FBC"/>
                </a:solidFill>
                <a:latin typeface="Antonio Ultra-Bold"/>
              </a:rPr>
              <a:t>NEW YORK CITY</a:t>
            </a:r>
            <a:br>
              <a:rPr lang="en-US" sz="3600" dirty="0">
                <a:solidFill>
                  <a:srgbClr val="24307F"/>
                </a:solidFill>
                <a:latin typeface="Antonio Ultra-Bold"/>
              </a:rPr>
            </a:br>
            <a:r>
              <a:rPr lang="en-US" sz="3600" dirty="0">
                <a:solidFill>
                  <a:srgbClr val="24307F"/>
                </a:solidFill>
                <a:latin typeface="Antonio Ultra-Bold"/>
              </a:rPr>
              <a:t>TAXI &amp; LIMOUSINE COMMISSION</a:t>
            </a:r>
            <a:br>
              <a:rPr lang="en-US" sz="3600" dirty="0">
                <a:solidFill>
                  <a:srgbClr val="24307F"/>
                </a:solidFill>
                <a:latin typeface="Antonio Ultra-Bold"/>
              </a:rPr>
            </a:br>
            <a:r>
              <a:rPr lang="en-US" sz="3600" dirty="0">
                <a:solidFill>
                  <a:srgbClr val="24307F"/>
                </a:solidFill>
                <a:latin typeface="Antonio Ultra-Bold"/>
              </a:rPr>
              <a:t>TRIP RECORD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8B8F05-238D-219F-89CD-E6E0E9F214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523" y="4638144"/>
            <a:ext cx="4042500" cy="460200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Sekar Endah Sriwedari	</a:t>
            </a:r>
            <a:r>
              <a:rPr lang="en-US" sz="1600" dirty="0">
                <a:solidFill>
                  <a:srgbClr val="FFFFFF"/>
                </a:solidFill>
                <a:latin typeface="Poppins Semi-Bold"/>
              </a:rPr>
              <a:t>JCDSOL-015</a:t>
            </a:r>
            <a:endParaRPr lang="en-US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2CE2D-E964-967A-D231-85FBAEC90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3ECCCE-451D-87B8-6E64-12589782157A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E37DC08-B899-FFB5-0CAD-5DCE79FA32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172E5FD-4366-29B6-89F3-721B42913D3E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  <p:sp>
        <p:nvSpPr>
          <p:cNvPr id="6" name="Google Shape;231;p30">
            <a:extLst>
              <a:ext uri="{FF2B5EF4-FFF2-40B4-BE49-F238E27FC236}">
                <a16:creationId xmlns:a16="http://schemas.microsoft.com/office/drawing/2014/main" id="{AE314FEA-5479-454A-4B6B-2A0A742DCAE4}"/>
              </a:ext>
            </a:extLst>
          </p:cNvPr>
          <p:cNvSpPr txBox="1">
            <a:spLocks/>
          </p:cNvSpPr>
          <p:nvPr/>
        </p:nvSpPr>
        <p:spPr>
          <a:xfrm>
            <a:off x="8050364" y="-9788"/>
            <a:ext cx="1151087" cy="97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60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/>
              <a:t>02</a:t>
            </a:r>
          </a:p>
        </p:txBody>
      </p:sp>
      <p:grpSp>
        <p:nvGrpSpPr>
          <p:cNvPr id="7" name="Google Shape;233;p30">
            <a:extLst>
              <a:ext uri="{FF2B5EF4-FFF2-40B4-BE49-F238E27FC236}">
                <a16:creationId xmlns:a16="http://schemas.microsoft.com/office/drawing/2014/main" id="{3C27AFEB-9565-6FEE-DB35-D80012E6CD86}"/>
              </a:ext>
            </a:extLst>
          </p:cNvPr>
          <p:cNvGrpSpPr/>
          <p:nvPr/>
        </p:nvGrpSpPr>
        <p:grpSpPr>
          <a:xfrm>
            <a:off x="-362238" y="-1623125"/>
            <a:ext cx="2877606" cy="2542980"/>
            <a:chOff x="-362238" y="-1775525"/>
            <a:chExt cx="2877606" cy="2542980"/>
          </a:xfrm>
        </p:grpSpPr>
        <p:sp>
          <p:nvSpPr>
            <p:cNvPr id="8" name="Google Shape;234;p30">
              <a:extLst>
                <a:ext uri="{FF2B5EF4-FFF2-40B4-BE49-F238E27FC236}">
                  <a16:creationId xmlns:a16="http://schemas.microsoft.com/office/drawing/2014/main" id="{6D825EEF-558B-1F82-654F-8BFF97D08667}"/>
                </a:ext>
              </a:extLst>
            </p:cNvPr>
            <p:cNvSpPr/>
            <p:nvPr/>
          </p:nvSpPr>
          <p:spPr>
            <a:xfrm>
              <a:off x="-45350" y="-1775525"/>
              <a:ext cx="2560719" cy="2542980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235;p30">
              <a:extLst>
                <a:ext uri="{FF2B5EF4-FFF2-40B4-BE49-F238E27FC236}">
                  <a16:creationId xmlns:a16="http://schemas.microsoft.com/office/drawing/2014/main" id="{FB2B82D4-7372-C47D-6B05-5FFD265F05F9}"/>
                </a:ext>
              </a:extLst>
            </p:cNvPr>
            <p:cNvSpPr/>
            <p:nvPr/>
          </p:nvSpPr>
          <p:spPr>
            <a:xfrm>
              <a:off x="-362238" y="-1071732"/>
              <a:ext cx="1532504" cy="1521883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33CFF8">
                <a:alpha val="534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" name="Google Shape;237;p30">
            <a:extLst>
              <a:ext uri="{FF2B5EF4-FFF2-40B4-BE49-F238E27FC236}">
                <a16:creationId xmlns:a16="http://schemas.microsoft.com/office/drawing/2014/main" id="{6DF74748-4E05-FCCE-8AE4-9C9055A1B89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639623" y="3569263"/>
            <a:ext cx="3587600" cy="251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4">
            <a:extLst>
              <a:ext uri="{FF2B5EF4-FFF2-40B4-BE49-F238E27FC236}">
                <a16:creationId xmlns:a16="http://schemas.microsoft.com/office/drawing/2014/main" id="{2C0537BD-3301-6B87-12B0-1425A47A3064}"/>
              </a:ext>
            </a:extLst>
          </p:cNvPr>
          <p:cNvSpPr txBox="1">
            <a:spLocks/>
          </p:cNvSpPr>
          <p:nvPr/>
        </p:nvSpPr>
        <p:spPr>
          <a:xfrm>
            <a:off x="849597" y="52033"/>
            <a:ext cx="7444805" cy="84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43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400" dirty="0" err="1"/>
              <a:t>Tren</a:t>
            </a:r>
            <a:r>
              <a:rPr lang="en-US" sz="2400" dirty="0"/>
              <a:t> </a:t>
            </a:r>
            <a:r>
              <a:rPr lang="en-US" sz="2400" dirty="0" err="1"/>
              <a:t>Permintaan</a:t>
            </a:r>
            <a:r>
              <a:rPr lang="en-US" sz="2400" dirty="0"/>
              <a:t> </a:t>
            </a:r>
            <a:r>
              <a:rPr lang="en-US" sz="2400" dirty="0" err="1"/>
              <a:t>Penumpang</a:t>
            </a:r>
            <a:r>
              <a:rPr lang="en-US" sz="2400" dirty="0"/>
              <a:t> </a:t>
            </a:r>
            <a:r>
              <a:rPr lang="en-US" sz="2400" dirty="0" err="1"/>
              <a:t>berdasarkan</a:t>
            </a:r>
            <a:r>
              <a:rPr lang="en-US" sz="2400" dirty="0"/>
              <a:t> </a:t>
            </a:r>
            <a:r>
              <a:rPr lang="en-US" sz="2400" dirty="0" err="1"/>
              <a:t>Jumlah</a:t>
            </a:r>
            <a:r>
              <a:rPr lang="en-US" sz="2400" dirty="0"/>
              <a:t> </a:t>
            </a:r>
            <a:r>
              <a:rPr lang="en-US" sz="2400" dirty="0" err="1"/>
              <a:t>Penumpang</a:t>
            </a:r>
            <a:r>
              <a:rPr lang="en-US" sz="2400" dirty="0"/>
              <a:t> Per Jam</a:t>
            </a:r>
          </a:p>
          <a:p>
            <a:br>
              <a:rPr lang="en-US" sz="2400" dirty="0"/>
            </a:br>
            <a:endParaRPr lang="en-US" sz="2400" dirty="0"/>
          </a:p>
        </p:txBody>
      </p:sp>
      <p:sp>
        <p:nvSpPr>
          <p:cNvPr id="13" name="Google Shape;232;p30">
            <a:extLst>
              <a:ext uri="{FF2B5EF4-FFF2-40B4-BE49-F238E27FC236}">
                <a16:creationId xmlns:a16="http://schemas.microsoft.com/office/drawing/2014/main" id="{83BF2683-2854-EE65-535F-F4AC1FE68328}"/>
              </a:ext>
            </a:extLst>
          </p:cNvPr>
          <p:cNvSpPr txBox="1">
            <a:spLocks/>
          </p:cNvSpPr>
          <p:nvPr/>
        </p:nvSpPr>
        <p:spPr>
          <a:xfrm>
            <a:off x="6049345" y="878278"/>
            <a:ext cx="2833835" cy="3584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5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dirty="0" err="1"/>
              <a:t>Puncak</a:t>
            </a:r>
            <a:r>
              <a:rPr lang="en-US" sz="1100" dirty="0"/>
              <a:t> </a:t>
            </a:r>
            <a:r>
              <a:rPr lang="en-US" sz="1100" dirty="0" err="1"/>
              <a:t>Permintaan</a:t>
            </a:r>
            <a:r>
              <a:rPr lang="en-US" sz="1100" dirty="0"/>
              <a:t>:</a:t>
            </a:r>
          </a:p>
          <a:p>
            <a:pPr marL="0" indent="0" algn="just"/>
            <a:r>
              <a:rPr lang="en-US" sz="1100" dirty="0" err="1"/>
              <a:t>Permintaan</a:t>
            </a:r>
            <a:r>
              <a:rPr lang="en-US" sz="1100" dirty="0"/>
              <a:t> </a:t>
            </a:r>
            <a:r>
              <a:rPr lang="en-US" sz="1100" dirty="0" err="1"/>
              <a:t>penumpang</a:t>
            </a:r>
            <a:r>
              <a:rPr lang="en-US" sz="1100" dirty="0"/>
              <a:t> </a:t>
            </a:r>
            <a:r>
              <a:rPr lang="en-US" sz="1100" dirty="0" err="1"/>
              <a:t>tertinggi</a:t>
            </a:r>
            <a:r>
              <a:rPr lang="en-US" sz="1100" dirty="0"/>
              <a:t> </a:t>
            </a:r>
            <a:r>
              <a:rPr lang="en-US" sz="1100" dirty="0" err="1"/>
              <a:t>terjadi</a:t>
            </a:r>
            <a:r>
              <a:rPr lang="en-US" sz="1100" dirty="0"/>
              <a:t> </a:t>
            </a:r>
            <a:r>
              <a:rPr lang="en-US" sz="1100" dirty="0" err="1"/>
              <a:t>antara</a:t>
            </a:r>
            <a:r>
              <a:rPr lang="en-US" sz="1100" dirty="0"/>
              <a:t> </a:t>
            </a:r>
            <a:r>
              <a:rPr lang="en-US" sz="1100" dirty="0" err="1"/>
              <a:t>pukul</a:t>
            </a:r>
            <a:r>
              <a:rPr lang="en-US" sz="1100" dirty="0"/>
              <a:t> 17.00-18.00 </a:t>
            </a:r>
            <a:r>
              <a:rPr lang="en-US" sz="1100" dirty="0" err="1"/>
              <a:t>dengan</a:t>
            </a:r>
            <a:r>
              <a:rPr lang="en-US" sz="1100" dirty="0"/>
              <a:t> 5272 </a:t>
            </a:r>
            <a:r>
              <a:rPr lang="en-US" sz="1100" dirty="0" err="1"/>
              <a:t>penumpang</a:t>
            </a:r>
            <a:r>
              <a:rPr lang="en-US" sz="1100" dirty="0"/>
              <a:t>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dirty="0" err="1"/>
              <a:t>Tren</a:t>
            </a:r>
            <a:r>
              <a:rPr lang="en-US" sz="1100" dirty="0"/>
              <a:t> </a:t>
            </a:r>
            <a:r>
              <a:rPr lang="en-US" sz="1100" dirty="0" err="1"/>
              <a:t>Permintaan</a:t>
            </a:r>
            <a:r>
              <a:rPr lang="en-US" sz="1100" dirty="0"/>
              <a:t>:</a:t>
            </a:r>
          </a:p>
          <a:p>
            <a:pPr marL="0" indent="0" algn="just"/>
            <a:r>
              <a:rPr lang="en-US" sz="1100" dirty="0" err="1"/>
              <a:t>Permintaan</a:t>
            </a:r>
            <a:r>
              <a:rPr lang="en-US" sz="1100" dirty="0"/>
              <a:t> </a:t>
            </a:r>
            <a:r>
              <a:rPr lang="en-US" sz="1100" dirty="0" err="1"/>
              <a:t>menurun</a:t>
            </a:r>
            <a:r>
              <a:rPr lang="en-US" sz="1100" dirty="0"/>
              <a:t> pada </a:t>
            </a:r>
            <a:r>
              <a:rPr lang="en-US" sz="1100" dirty="0" err="1"/>
              <a:t>dini</a:t>
            </a:r>
            <a:r>
              <a:rPr lang="en-US" sz="1100" dirty="0"/>
              <a:t> </a:t>
            </a:r>
            <a:r>
              <a:rPr lang="en-US" sz="1100" dirty="0" err="1"/>
              <a:t>hari</a:t>
            </a:r>
            <a:r>
              <a:rPr lang="en-US" sz="1100" dirty="0"/>
              <a:t> (24.00-04.00) dan </a:t>
            </a:r>
            <a:r>
              <a:rPr lang="en-US" sz="1100" dirty="0" err="1"/>
              <a:t>meningkat</a:t>
            </a:r>
            <a:r>
              <a:rPr lang="en-US" sz="1100" dirty="0"/>
              <a:t> </a:t>
            </a:r>
            <a:r>
              <a:rPr lang="en-US" sz="1100" dirty="0" err="1"/>
              <a:t>signifikan</a:t>
            </a:r>
            <a:r>
              <a:rPr lang="en-US" sz="1100" dirty="0"/>
              <a:t> </a:t>
            </a:r>
            <a:r>
              <a:rPr lang="en-US" sz="1100" dirty="0" err="1"/>
              <a:t>pagi</a:t>
            </a:r>
            <a:r>
              <a:rPr lang="en-US" sz="1100" dirty="0"/>
              <a:t> </a:t>
            </a:r>
            <a:r>
              <a:rPr lang="en-US" sz="1100" dirty="0" err="1"/>
              <a:t>hingga</a:t>
            </a:r>
            <a:r>
              <a:rPr lang="en-US" sz="1100" dirty="0"/>
              <a:t> sore.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dirty="0"/>
              <a:t>Jam </a:t>
            </a:r>
            <a:r>
              <a:rPr lang="en-US" sz="1100" dirty="0" err="1"/>
              <a:t>Sibuk</a:t>
            </a:r>
            <a:r>
              <a:rPr lang="en-US" sz="1100" dirty="0"/>
              <a:t>:</a:t>
            </a:r>
          </a:p>
          <a:p>
            <a:pPr marL="0" indent="0" algn="just"/>
            <a:r>
              <a:rPr lang="en-US" sz="1100" dirty="0"/>
              <a:t>Jam </a:t>
            </a:r>
            <a:r>
              <a:rPr lang="en-US" sz="1100" dirty="0" err="1"/>
              <a:t>sibuk</a:t>
            </a:r>
            <a:r>
              <a:rPr lang="en-US" sz="1100" dirty="0"/>
              <a:t> </a:t>
            </a:r>
            <a:r>
              <a:rPr lang="en-US" sz="1100" dirty="0" err="1"/>
              <a:t>termasuk</a:t>
            </a:r>
            <a:r>
              <a:rPr lang="en-US" sz="1100" dirty="0"/>
              <a:t> 07.00-09.00 dan 15.00-18.00, </a:t>
            </a:r>
            <a:r>
              <a:rPr lang="en-US" sz="1100" dirty="0" err="1"/>
              <a:t>dengan</a:t>
            </a:r>
            <a:r>
              <a:rPr lang="en-US" sz="1100" dirty="0"/>
              <a:t> </a:t>
            </a:r>
            <a:r>
              <a:rPr lang="en-US" sz="1100" dirty="0" err="1"/>
              <a:t>puncak</a:t>
            </a:r>
            <a:r>
              <a:rPr lang="en-US" sz="1100" dirty="0"/>
              <a:t> </a:t>
            </a:r>
            <a:r>
              <a:rPr lang="en-US" sz="1100" dirty="0" err="1"/>
              <a:t>tertinggi</a:t>
            </a:r>
            <a:r>
              <a:rPr lang="en-US" sz="1100" dirty="0"/>
              <a:t> pada 17.00-18.00.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dirty="0" err="1"/>
              <a:t>Perencanaan</a:t>
            </a:r>
            <a:r>
              <a:rPr lang="en-US" sz="1100" dirty="0"/>
              <a:t> Jam </a:t>
            </a:r>
            <a:r>
              <a:rPr lang="en-US" sz="1100" dirty="0" err="1"/>
              <a:t>Puncak</a:t>
            </a:r>
            <a:r>
              <a:rPr lang="en-US" sz="1100" dirty="0"/>
              <a:t>:</a:t>
            </a:r>
          </a:p>
          <a:p>
            <a:pPr marL="0" indent="0" algn="just"/>
            <a:r>
              <a:rPr lang="en-US" sz="1100" dirty="0" err="1"/>
              <a:t>Pengemudi</a:t>
            </a:r>
            <a:r>
              <a:rPr lang="en-US" sz="1100" dirty="0"/>
              <a:t> dan </a:t>
            </a:r>
            <a:r>
              <a:rPr lang="en-US" sz="1100" dirty="0" err="1"/>
              <a:t>layanan</a:t>
            </a:r>
            <a:r>
              <a:rPr lang="en-US" sz="1100" dirty="0"/>
              <a:t> </a:t>
            </a:r>
            <a:r>
              <a:rPr lang="en-US" sz="1100" dirty="0" err="1"/>
              <a:t>transportasi</a:t>
            </a:r>
            <a:r>
              <a:rPr lang="en-US" sz="1100" dirty="0"/>
              <a:t> </a:t>
            </a:r>
            <a:r>
              <a:rPr lang="en-US" sz="1100" dirty="0" err="1"/>
              <a:t>harus</a:t>
            </a:r>
            <a:r>
              <a:rPr lang="en-US" sz="1100" dirty="0"/>
              <a:t> </a:t>
            </a:r>
            <a:r>
              <a:rPr lang="en-US" sz="1100" dirty="0" err="1"/>
              <a:t>fokus</a:t>
            </a:r>
            <a:r>
              <a:rPr lang="en-US" sz="1100" dirty="0"/>
              <a:t> pada </a:t>
            </a:r>
            <a:r>
              <a:rPr lang="en-US" sz="1100" dirty="0" err="1"/>
              <a:t>puncak</a:t>
            </a:r>
            <a:r>
              <a:rPr lang="en-US" sz="1100" dirty="0"/>
              <a:t> jam 17.00-18.00 </a:t>
            </a:r>
            <a:r>
              <a:rPr lang="en-US" sz="1100" dirty="0" err="1"/>
              <a:t>untuk</a:t>
            </a:r>
            <a:r>
              <a:rPr lang="en-US" sz="1100" dirty="0"/>
              <a:t> </a:t>
            </a:r>
            <a:r>
              <a:rPr lang="en-US" sz="1100" dirty="0" err="1"/>
              <a:t>optimalisasi</a:t>
            </a:r>
            <a:r>
              <a:rPr lang="en-US" sz="1100" dirty="0"/>
              <a:t> armada.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dirty="0"/>
              <a:t>Strategi Jam Malam:</a:t>
            </a:r>
          </a:p>
          <a:p>
            <a:pPr marL="0" indent="0" algn="just"/>
            <a:r>
              <a:rPr lang="en-US" sz="1100" dirty="0" err="1"/>
              <a:t>Meskipun</a:t>
            </a:r>
            <a:r>
              <a:rPr lang="en-US" sz="1100" dirty="0"/>
              <a:t> </a:t>
            </a:r>
            <a:r>
              <a:rPr lang="en-US" sz="1100" dirty="0" err="1"/>
              <a:t>permintaan</a:t>
            </a:r>
            <a:r>
              <a:rPr lang="en-US" sz="1100" dirty="0"/>
              <a:t> </a:t>
            </a:r>
            <a:r>
              <a:rPr lang="en-US" sz="1100" dirty="0" err="1"/>
              <a:t>menurun</a:t>
            </a:r>
            <a:r>
              <a:rPr lang="en-US" sz="1100" dirty="0"/>
              <a:t> pada 24.00-05.00, strategi dan </a:t>
            </a:r>
            <a:r>
              <a:rPr lang="en-US" sz="1100" dirty="0" err="1"/>
              <a:t>promosi</a:t>
            </a:r>
            <a:r>
              <a:rPr lang="en-US" sz="1100" dirty="0"/>
              <a:t> </a:t>
            </a:r>
            <a:r>
              <a:rPr lang="en-US" sz="1100" dirty="0" err="1"/>
              <a:t>bisa</a:t>
            </a:r>
            <a:r>
              <a:rPr lang="en-US" sz="1100" dirty="0"/>
              <a:t> </a:t>
            </a:r>
            <a:r>
              <a:rPr lang="en-US" sz="1100" dirty="0" err="1"/>
              <a:t>meningkatkan</a:t>
            </a:r>
            <a:r>
              <a:rPr lang="en-US" sz="1100" dirty="0"/>
              <a:t> </a:t>
            </a:r>
            <a:r>
              <a:rPr lang="en-US" sz="1100" dirty="0" err="1"/>
              <a:t>penggunaan</a:t>
            </a:r>
            <a:r>
              <a:rPr lang="en-US" sz="1100" dirty="0"/>
              <a:t> </a:t>
            </a:r>
            <a:r>
              <a:rPr lang="en-US" sz="1100" dirty="0" err="1"/>
              <a:t>layanan</a:t>
            </a:r>
            <a:r>
              <a:rPr lang="en-US" sz="1100" dirty="0"/>
              <a:t> pada jam </a:t>
            </a:r>
            <a:r>
              <a:rPr lang="en-US" sz="1100" dirty="0" err="1"/>
              <a:t>ini</a:t>
            </a:r>
            <a:r>
              <a:rPr lang="en-US" sz="1100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3D5666-B7D6-EEDD-C8C5-FF000956C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83" y="1317115"/>
            <a:ext cx="5870222" cy="242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80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2CE2D-E964-967A-D231-85FBAEC90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3ECCCE-451D-87B8-6E64-12589782157A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E37DC08-B899-FFB5-0CAD-5DCE79FA32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172E5FD-4366-29B6-89F3-721B42913D3E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  <p:sp>
        <p:nvSpPr>
          <p:cNvPr id="6" name="Google Shape;231;p30">
            <a:extLst>
              <a:ext uri="{FF2B5EF4-FFF2-40B4-BE49-F238E27FC236}">
                <a16:creationId xmlns:a16="http://schemas.microsoft.com/office/drawing/2014/main" id="{AE314FEA-5479-454A-4B6B-2A0A742DCAE4}"/>
              </a:ext>
            </a:extLst>
          </p:cNvPr>
          <p:cNvSpPr txBox="1">
            <a:spLocks/>
          </p:cNvSpPr>
          <p:nvPr/>
        </p:nvSpPr>
        <p:spPr>
          <a:xfrm>
            <a:off x="7890738" y="-9788"/>
            <a:ext cx="1310714" cy="97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60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ontserrat"/>
              <a:buNone/>
              <a:defRPr sz="10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/>
              <a:t>03</a:t>
            </a:r>
          </a:p>
        </p:txBody>
      </p:sp>
      <p:grpSp>
        <p:nvGrpSpPr>
          <p:cNvPr id="7" name="Google Shape;233;p30">
            <a:extLst>
              <a:ext uri="{FF2B5EF4-FFF2-40B4-BE49-F238E27FC236}">
                <a16:creationId xmlns:a16="http://schemas.microsoft.com/office/drawing/2014/main" id="{3C27AFEB-9565-6FEE-DB35-D80012E6CD86}"/>
              </a:ext>
            </a:extLst>
          </p:cNvPr>
          <p:cNvGrpSpPr/>
          <p:nvPr/>
        </p:nvGrpSpPr>
        <p:grpSpPr>
          <a:xfrm>
            <a:off x="-362238" y="-1623125"/>
            <a:ext cx="2877606" cy="2542980"/>
            <a:chOff x="-362238" y="-1775525"/>
            <a:chExt cx="2877606" cy="2542980"/>
          </a:xfrm>
        </p:grpSpPr>
        <p:sp>
          <p:nvSpPr>
            <p:cNvPr id="8" name="Google Shape;234;p30">
              <a:extLst>
                <a:ext uri="{FF2B5EF4-FFF2-40B4-BE49-F238E27FC236}">
                  <a16:creationId xmlns:a16="http://schemas.microsoft.com/office/drawing/2014/main" id="{6D825EEF-558B-1F82-654F-8BFF97D08667}"/>
                </a:ext>
              </a:extLst>
            </p:cNvPr>
            <p:cNvSpPr/>
            <p:nvPr/>
          </p:nvSpPr>
          <p:spPr>
            <a:xfrm>
              <a:off x="-45350" y="-1775525"/>
              <a:ext cx="2560719" cy="2542980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235;p30">
              <a:extLst>
                <a:ext uri="{FF2B5EF4-FFF2-40B4-BE49-F238E27FC236}">
                  <a16:creationId xmlns:a16="http://schemas.microsoft.com/office/drawing/2014/main" id="{FB2B82D4-7372-C47D-6B05-5FFD265F05F9}"/>
                </a:ext>
              </a:extLst>
            </p:cNvPr>
            <p:cNvSpPr/>
            <p:nvPr/>
          </p:nvSpPr>
          <p:spPr>
            <a:xfrm>
              <a:off x="-362238" y="-1071732"/>
              <a:ext cx="1532504" cy="1521883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33CFF8">
                <a:alpha val="534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" name="Google Shape;237;p30">
            <a:extLst>
              <a:ext uri="{FF2B5EF4-FFF2-40B4-BE49-F238E27FC236}">
                <a16:creationId xmlns:a16="http://schemas.microsoft.com/office/drawing/2014/main" id="{6DF74748-4E05-FCCE-8AE4-9C9055A1B89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639623" y="3569263"/>
            <a:ext cx="3587600" cy="251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4">
            <a:extLst>
              <a:ext uri="{FF2B5EF4-FFF2-40B4-BE49-F238E27FC236}">
                <a16:creationId xmlns:a16="http://schemas.microsoft.com/office/drawing/2014/main" id="{2C0537BD-3301-6B87-12B0-1425A47A3064}"/>
              </a:ext>
            </a:extLst>
          </p:cNvPr>
          <p:cNvSpPr txBox="1">
            <a:spLocks/>
          </p:cNvSpPr>
          <p:nvPr/>
        </p:nvSpPr>
        <p:spPr>
          <a:xfrm>
            <a:off x="849597" y="52033"/>
            <a:ext cx="7444805" cy="84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43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400" dirty="0" err="1"/>
              <a:t>Tren</a:t>
            </a:r>
            <a:r>
              <a:rPr lang="en-US" sz="2400" dirty="0"/>
              <a:t> </a:t>
            </a:r>
            <a:r>
              <a:rPr lang="en-US" sz="2400" dirty="0" err="1"/>
              <a:t>Permintaan</a:t>
            </a:r>
            <a:r>
              <a:rPr lang="en-US" sz="2400" dirty="0"/>
              <a:t> </a:t>
            </a:r>
            <a:r>
              <a:rPr lang="en-US" sz="2400" dirty="0" err="1"/>
              <a:t>Penumpang</a:t>
            </a:r>
            <a:r>
              <a:rPr lang="en-US" sz="2400" dirty="0"/>
              <a:t> </a:t>
            </a:r>
            <a:r>
              <a:rPr lang="en-US" sz="2400" dirty="0" err="1"/>
              <a:t>Berdasarkan</a:t>
            </a:r>
            <a:r>
              <a:rPr lang="en-US" sz="2400" dirty="0"/>
              <a:t> </a:t>
            </a:r>
            <a:r>
              <a:rPr lang="en-US" sz="2400" dirty="0" err="1"/>
              <a:t>Jumlah</a:t>
            </a:r>
            <a:r>
              <a:rPr lang="en-US" sz="2400" dirty="0"/>
              <a:t> </a:t>
            </a:r>
            <a:r>
              <a:rPr lang="en-US" sz="2400" dirty="0" err="1"/>
              <a:t>Penumpang</a:t>
            </a:r>
            <a:r>
              <a:rPr lang="en-US" sz="2400" dirty="0"/>
              <a:t> Per Hari</a:t>
            </a:r>
          </a:p>
          <a:p>
            <a:br>
              <a:rPr lang="en-US" sz="2400" dirty="0"/>
            </a:br>
            <a:endParaRPr lang="en-US" sz="2400" dirty="0"/>
          </a:p>
        </p:txBody>
      </p:sp>
      <p:sp>
        <p:nvSpPr>
          <p:cNvPr id="13" name="Google Shape;232;p30">
            <a:extLst>
              <a:ext uri="{FF2B5EF4-FFF2-40B4-BE49-F238E27FC236}">
                <a16:creationId xmlns:a16="http://schemas.microsoft.com/office/drawing/2014/main" id="{83BF2683-2854-EE65-535F-F4AC1FE68328}"/>
              </a:ext>
            </a:extLst>
          </p:cNvPr>
          <p:cNvSpPr txBox="1">
            <a:spLocks/>
          </p:cNvSpPr>
          <p:nvPr/>
        </p:nvSpPr>
        <p:spPr>
          <a:xfrm>
            <a:off x="6038445" y="1490122"/>
            <a:ext cx="2833835" cy="3584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5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nest"/>
              <a:buNone/>
              <a:defRPr sz="1200" b="0" i="0" u="none" strike="noStrike" cap="none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>
            <a:pPr marL="0" indent="0" algn="just"/>
            <a:r>
              <a:rPr lang="en-US" sz="1100" dirty="0"/>
              <a:t>- </a:t>
            </a:r>
            <a:r>
              <a:rPr lang="en-US" sz="1100" dirty="0" err="1"/>
              <a:t>Tren</a:t>
            </a:r>
            <a:r>
              <a:rPr lang="en-US" sz="1100" dirty="0"/>
              <a:t> </a:t>
            </a:r>
            <a:r>
              <a:rPr lang="en-US" sz="1100" dirty="0" err="1"/>
              <a:t>Harian</a:t>
            </a:r>
            <a:r>
              <a:rPr lang="en-US" sz="1100" dirty="0"/>
              <a:t>:</a:t>
            </a:r>
          </a:p>
          <a:p>
            <a:pPr marL="0" indent="0" algn="just"/>
            <a:r>
              <a:rPr lang="en-US" sz="1100" dirty="0" err="1"/>
              <a:t>Penumpang</a:t>
            </a:r>
            <a:r>
              <a:rPr lang="en-US" sz="1100" dirty="0"/>
              <a:t> </a:t>
            </a:r>
            <a:r>
              <a:rPr lang="en-US" sz="1100" dirty="0" err="1"/>
              <a:t>tertinggi</a:t>
            </a:r>
            <a:r>
              <a:rPr lang="en-US" sz="1100" dirty="0"/>
              <a:t> pada </a:t>
            </a:r>
            <a:r>
              <a:rPr lang="en-US" sz="1100" dirty="0" err="1"/>
              <a:t>Selasa</a:t>
            </a:r>
            <a:r>
              <a:rPr lang="en-US" sz="1100" dirty="0"/>
              <a:t> (10.621 </a:t>
            </a:r>
            <a:r>
              <a:rPr lang="en-US" sz="1100" dirty="0" err="1"/>
              <a:t>penumpang</a:t>
            </a:r>
            <a:r>
              <a:rPr lang="en-US" sz="1100" dirty="0"/>
              <a:t>). </a:t>
            </a:r>
            <a:r>
              <a:rPr lang="en-US" sz="1100" dirty="0" err="1"/>
              <a:t>Sabtu</a:t>
            </a:r>
            <a:r>
              <a:rPr lang="en-US" sz="1100" dirty="0"/>
              <a:t> dan </a:t>
            </a:r>
            <a:r>
              <a:rPr lang="en-US" sz="1100" dirty="0" err="1"/>
              <a:t>Minggu</a:t>
            </a:r>
            <a:r>
              <a:rPr lang="en-US" sz="1100" dirty="0"/>
              <a:t> </a:t>
            </a:r>
            <a:r>
              <a:rPr lang="en-US" sz="1100" dirty="0" err="1"/>
              <a:t>memiliki</a:t>
            </a:r>
            <a:r>
              <a:rPr lang="en-US" sz="1100" dirty="0"/>
              <a:t> </a:t>
            </a:r>
            <a:r>
              <a:rPr lang="en-US" sz="1100" dirty="0" err="1"/>
              <a:t>jumlah</a:t>
            </a:r>
            <a:r>
              <a:rPr lang="en-US" sz="1100" dirty="0"/>
              <a:t> </a:t>
            </a:r>
            <a:r>
              <a:rPr lang="en-US" sz="1100" dirty="0" err="1"/>
              <a:t>penumpang</a:t>
            </a:r>
            <a:r>
              <a:rPr lang="en-US" sz="1100" dirty="0"/>
              <a:t> </a:t>
            </a:r>
            <a:r>
              <a:rPr lang="en-US" sz="1100" dirty="0" err="1"/>
              <a:t>lebih</a:t>
            </a:r>
            <a:r>
              <a:rPr lang="en-US" sz="1100" dirty="0"/>
              <a:t> </a:t>
            </a:r>
            <a:r>
              <a:rPr lang="en-US" sz="1100" dirty="0" err="1"/>
              <a:t>rendah</a:t>
            </a:r>
            <a:r>
              <a:rPr lang="en-US" sz="1100" dirty="0"/>
              <a:t> </a:t>
            </a:r>
            <a:r>
              <a:rPr lang="en-US" sz="1100" dirty="0" err="1"/>
              <a:t>dibandingkan</a:t>
            </a:r>
            <a:r>
              <a:rPr lang="en-US" sz="1100" dirty="0"/>
              <a:t> </a:t>
            </a:r>
            <a:r>
              <a:rPr lang="en-US" sz="1100" dirty="0" err="1"/>
              <a:t>hari</a:t>
            </a:r>
            <a:r>
              <a:rPr lang="en-US" sz="1100" dirty="0"/>
              <a:t> </a:t>
            </a:r>
            <a:r>
              <a:rPr lang="en-US" sz="1100" dirty="0" err="1"/>
              <a:t>kerja</a:t>
            </a:r>
            <a:r>
              <a:rPr lang="en-US" sz="1100" dirty="0"/>
              <a:t>.</a:t>
            </a:r>
          </a:p>
          <a:p>
            <a:pPr marL="0" indent="0" algn="just"/>
            <a:r>
              <a:rPr lang="en-US" sz="1100" dirty="0"/>
              <a:t>- Hari </a:t>
            </a:r>
            <a:r>
              <a:rPr lang="en-US" sz="1100" dirty="0" err="1"/>
              <a:t>Kerja</a:t>
            </a:r>
            <a:r>
              <a:rPr lang="en-US" sz="1100" dirty="0"/>
              <a:t> vs. Akhir Pekan:</a:t>
            </a:r>
          </a:p>
          <a:p>
            <a:pPr marL="0" indent="0" algn="just"/>
            <a:r>
              <a:rPr lang="en-US" sz="1100" dirty="0" err="1"/>
              <a:t>Penumpang</a:t>
            </a:r>
            <a:r>
              <a:rPr lang="en-US" sz="1100" dirty="0"/>
              <a:t> </a:t>
            </a:r>
            <a:r>
              <a:rPr lang="en-US" sz="1100" dirty="0" err="1"/>
              <a:t>lebih</a:t>
            </a:r>
            <a:r>
              <a:rPr lang="en-US" sz="1100" dirty="0"/>
              <a:t> </a:t>
            </a:r>
            <a:r>
              <a:rPr lang="en-US" sz="1100" dirty="0" err="1"/>
              <a:t>banyak</a:t>
            </a:r>
            <a:r>
              <a:rPr lang="en-US" sz="1100" dirty="0"/>
              <a:t> pada </a:t>
            </a:r>
            <a:r>
              <a:rPr lang="en-US" sz="1100" dirty="0" err="1"/>
              <a:t>Senin-Jumat</a:t>
            </a:r>
            <a:r>
              <a:rPr lang="en-US" sz="1100" dirty="0"/>
              <a:t> </a:t>
            </a:r>
            <a:r>
              <a:rPr lang="en-US" sz="1100" dirty="0" err="1"/>
              <a:t>dibandingkan</a:t>
            </a:r>
            <a:r>
              <a:rPr lang="en-US" sz="1100" dirty="0"/>
              <a:t> </a:t>
            </a:r>
            <a:r>
              <a:rPr lang="en-US" sz="1100" dirty="0" err="1"/>
              <a:t>Sabtu-Minggu</a:t>
            </a:r>
            <a:r>
              <a:rPr lang="en-US" sz="1100" dirty="0"/>
              <a:t>.</a:t>
            </a:r>
          </a:p>
          <a:p>
            <a:pPr marL="0" indent="0" algn="just"/>
            <a:r>
              <a:rPr lang="en-US" sz="1100" dirty="0"/>
              <a:t>- </a:t>
            </a:r>
            <a:r>
              <a:rPr lang="en-US" sz="1100" dirty="0" err="1"/>
              <a:t>Tren</a:t>
            </a:r>
            <a:r>
              <a:rPr lang="en-US" sz="1100" dirty="0"/>
              <a:t> </a:t>
            </a:r>
            <a:r>
              <a:rPr lang="en-US" sz="1100" dirty="0" err="1"/>
              <a:t>Mingguan</a:t>
            </a:r>
            <a:r>
              <a:rPr lang="en-US" sz="1100" dirty="0"/>
              <a:t>:</a:t>
            </a:r>
          </a:p>
          <a:p>
            <a:pPr marL="0" indent="0" algn="just"/>
            <a:r>
              <a:rPr lang="en-US" sz="1100" dirty="0" err="1"/>
              <a:t>Peningkatan</a:t>
            </a:r>
            <a:r>
              <a:rPr lang="en-US" sz="1100" dirty="0"/>
              <a:t> di </a:t>
            </a:r>
            <a:r>
              <a:rPr lang="en-US" sz="1100" dirty="0" err="1"/>
              <a:t>awal</a:t>
            </a:r>
            <a:r>
              <a:rPr lang="en-US" sz="1100" dirty="0"/>
              <a:t> </a:t>
            </a:r>
            <a:r>
              <a:rPr lang="en-US" sz="1100" dirty="0" err="1"/>
              <a:t>minggu</a:t>
            </a:r>
            <a:r>
              <a:rPr lang="en-US" sz="1100" dirty="0"/>
              <a:t> (</a:t>
            </a:r>
            <a:r>
              <a:rPr lang="en-US" sz="1100" dirty="0" err="1"/>
              <a:t>Senin-Selasa</a:t>
            </a:r>
            <a:r>
              <a:rPr lang="en-US" sz="1100" dirty="0"/>
              <a:t>) dan </a:t>
            </a:r>
            <a:r>
              <a:rPr lang="en-US" sz="1100" dirty="0" err="1"/>
              <a:t>penurunan</a:t>
            </a:r>
            <a:r>
              <a:rPr lang="en-US" sz="1100" dirty="0"/>
              <a:t> </a:t>
            </a:r>
            <a:r>
              <a:rPr lang="en-US" sz="1100" dirty="0" err="1"/>
              <a:t>menjelang</a:t>
            </a:r>
            <a:r>
              <a:rPr lang="en-US" sz="1100" dirty="0"/>
              <a:t> </a:t>
            </a:r>
            <a:r>
              <a:rPr lang="en-US" sz="1100" dirty="0" err="1"/>
              <a:t>akhir</a:t>
            </a:r>
            <a:r>
              <a:rPr lang="en-US" sz="1100" dirty="0"/>
              <a:t> pekan (</a:t>
            </a:r>
            <a:r>
              <a:rPr lang="en-US" sz="1100" dirty="0" err="1"/>
              <a:t>Jumat-Minggu</a:t>
            </a:r>
            <a:r>
              <a:rPr lang="en-US" sz="1100" dirty="0"/>
              <a:t>).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BF40790-8C09-2482-D50B-3DBF239AA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1" y="1389694"/>
            <a:ext cx="5759912" cy="236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191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37AC4-FD73-79B1-0B68-04CA1E68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75691"/>
            <a:ext cx="7704000" cy="572700"/>
          </a:xfrm>
        </p:spPr>
        <p:txBody>
          <a:bodyPr/>
          <a:lstStyle/>
          <a:p>
            <a:r>
              <a:rPr lang="en-US" dirty="0" err="1"/>
              <a:t>Rekomendasi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3F8148-F2B7-8B47-5E8E-3360AF63CF03}"/>
              </a:ext>
            </a:extLst>
          </p:cNvPr>
          <p:cNvSpPr txBox="1"/>
          <p:nvPr/>
        </p:nvSpPr>
        <p:spPr>
          <a:xfrm>
            <a:off x="720000" y="1008160"/>
            <a:ext cx="780311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/>
              <a:t>Optimasi</a:t>
            </a:r>
            <a:r>
              <a:rPr lang="en-US" sz="1200" dirty="0"/>
              <a:t> Armada dan </a:t>
            </a:r>
            <a:r>
              <a:rPr lang="en-US" sz="1200" dirty="0" err="1"/>
              <a:t>Pengemudi</a:t>
            </a:r>
            <a:r>
              <a:rPr lang="en-US" sz="1200" dirty="0"/>
              <a:t>:</a:t>
            </a:r>
          </a:p>
          <a:p>
            <a:r>
              <a:rPr lang="en-US" sz="1200" dirty="0"/>
              <a:t>Saran: </a:t>
            </a:r>
            <a:r>
              <a:rPr lang="en-US" sz="1200" dirty="0" err="1"/>
              <a:t>Tambah</a:t>
            </a:r>
            <a:r>
              <a:rPr lang="en-US" sz="1200" dirty="0"/>
              <a:t> armada dan </a:t>
            </a:r>
            <a:r>
              <a:rPr lang="en-US" sz="1200" dirty="0" err="1"/>
              <a:t>pengemudi</a:t>
            </a:r>
            <a:r>
              <a:rPr lang="en-US" sz="1200" dirty="0"/>
              <a:t> </a:t>
            </a:r>
            <a:r>
              <a:rPr lang="en-US" sz="1200" dirty="0" err="1"/>
              <a:t>saat</a:t>
            </a:r>
            <a:r>
              <a:rPr lang="en-US" sz="1200" dirty="0"/>
              <a:t> </a:t>
            </a:r>
            <a:r>
              <a:rPr lang="en-US" sz="1200" dirty="0" err="1"/>
              <a:t>puncak</a:t>
            </a:r>
            <a:r>
              <a:rPr lang="en-US" sz="1200" dirty="0"/>
              <a:t> (15.00-18.00).</a:t>
            </a:r>
          </a:p>
          <a:p>
            <a:r>
              <a:rPr lang="en-US" sz="1200" dirty="0"/>
              <a:t>Langkah: </a:t>
            </a:r>
            <a:r>
              <a:rPr lang="en-US" sz="1200" dirty="0" err="1"/>
              <a:t>Pastikan</a:t>
            </a:r>
            <a:r>
              <a:rPr lang="en-US" sz="1200" dirty="0"/>
              <a:t> </a:t>
            </a:r>
            <a:r>
              <a:rPr lang="en-US" sz="1200" dirty="0" err="1"/>
              <a:t>ketersediaan</a:t>
            </a:r>
            <a:r>
              <a:rPr lang="en-US" sz="1200" dirty="0"/>
              <a:t> </a:t>
            </a:r>
            <a:r>
              <a:rPr lang="en-US" sz="1200" dirty="0" err="1"/>
              <a:t>maksimal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memenuhi</a:t>
            </a:r>
            <a:r>
              <a:rPr lang="en-US" sz="1200" dirty="0"/>
              <a:t> </a:t>
            </a:r>
            <a:r>
              <a:rPr lang="en-US" sz="1200" dirty="0" err="1"/>
              <a:t>permintaan</a:t>
            </a:r>
            <a:r>
              <a:rPr lang="en-US" sz="1200" dirty="0"/>
              <a:t> </a:t>
            </a:r>
            <a:r>
              <a:rPr lang="en-US" sz="1200" dirty="0" err="1"/>
              <a:t>tinggi</a:t>
            </a:r>
            <a:r>
              <a:rPr lang="en-US" sz="1200" dirty="0"/>
              <a:t>.</a:t>
            </a:r>
          </a:p>
          <a:p>
            <a:endParaRPr lang="en-US" sz="1200" dirty="0"/>
          </a:p>
          <a:p>
            <a:r>
              <a:rPr lang="en-US" sz="1200" dirty="0" err="1"/>
              <a:t>Promosi</a:t>
            </a:r>
            <a:r>
              <a:rPr lang="en-US" sz="1200" dirty="0"/>
              <a:t> dan </a:t>
            </a:r>
            <a:r>
              <a:rPr lang="en-US" sz="1200" dirty="0" err="1"/>
              <a:t>Insentif</a:t>
            </a:r>
            <a:r>
              <a:rPr lang="en-US" sz="1200" dirty="0"/>
              <a:t> Jam </a:t>
            </a:r>
            <a:r>
              <a:rPr lang="en-US" sz="1200" dirty="0" err="1"/>
              <a:t>Sibuk</a:t>
            </a:r>
            <a:r>
              <a:rPr lang="en-US" sz="1200" dirty="0"/>
              <a:t>:</a:t>
            </a:r>
          </a:p>
          <a:p>
            <a:r>
              <a:rPr lang="en-US" sz="1200" dirty="0"/>
              <a:t>Saran: </a:t>
            </a:r>
            <a:r>
              <a:rPr lang="en-US" sz="1200" dirty="0" err="1"/>
              <a:t>Terapkan</a:t>
            </a:r>
            <a:r>
              <a:rPr lang="en-US" sz="1200" dirty="0"/>
              <a:t> </a:t>
            </a:r>
            <a:r>
              <a:rPr lang="en-US" sz="1200" dirty="0" err="1"/>
              <a:t>promosi</a:t>
            </a:r>
            <a:r>
              <a:rPr lang="en-US" sz="1200" dirty="0"/>
              <a:t> pada jam </a:t>
            </a:r>
            <a:r>
              <a:rPr lang="en-US" sz="1200" dirty="0" err="1"/>
              <a:t>sibuk</a:t>
            </a:r>
            <a:r>
              <a:rPr lang="en-US" sz="1200" dirty="0"/>
              <a:t> (08.00-10.00).</a:t>
            </a:r>
          </a:p>
          <a:p>
            <a:r>
              <a:rPr lang="en-US" sz="1200" dirty="0"/>
              <a:t>Langkah: </a:t>
            </a:r>
            <a:r>
              <a:rPr lang="en-US" sz="1200" dirty="0" err="1"/>
              <a:t>Rancang</a:t>
            </a:r>
            <a:r>
              <a:rPr lang="en-US" sz="1200" dirty="0"/>
              <a:t> </a:t>
            </a:r>
            <a:r>
              <a:rPr lang="en-US" sz="1200" dirty="0" err="1"/>
              <a:t>insentif</a:t>
            </a:r>
            <a:r>
              <a:rPr lang="en-US" sz="1200" dirty="0"/>
              <a:t> </a:t>
            </a:r>
            <a:r>
              <a:rPr lang="en-US" sz="1200" dirty="0" err="1"/>
              <a:t>atau</a:t>
            </a:r>
            <a:r>
              <a:rPr lang="en-US" sz="1200" dirty="0"/>
              <a:t> </a:t>
            </a:r>
            <a:r>
              <a:rPr lang="en-US" sz="1200" dirty="0" err="1"/>
              <a:t>diskon</a:t>
            </a:r>
            <a:r>
              <a:rPr lang="en-US" sz="1200" dirty="0"/>
              <a:t> </a:t>
            </a:r>
            <a:r>
              <a:rPr lang="en-US" sz="1200" dirty="0" err="1"/>
              <a:t>khusus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jam-jam </a:t>
            </a:r>
            <a:r>
              <a:rPr lang="en-US" sz="1200" dirty="0" err="1"/>
              <a:t>sibuk</a:t>
            </a:r>
            <a:r>
              <a:rPr lang="en-US" sz="1200" dirty="0"/>
              <a:t>.</a:t>
            </a:r>
          </a:p>
          <a:p>
            <a:endParaRPr lang="en-US" sz="1200" dirty="0"/>
          </a:p>
          <a:p>
            <a:r>
              <a:rPr lang="en-US" sz="1200" dirty="0" err="1"/>
              <a:t>Penyesuaian</a:t>
            </a:r>
            <a:r>
              <a:rPr lang="en-US" sz="1200" dirty="0"/>
              <a:t> Tarif pada Jam </a:t>
            </a:r>
            <a:r>
              <a:rPr lang="en-US" sz="1200" dirty="0" err="1"/>
              <a:t>Tertentu</a:t>
            </a:r>
            <a:r>
              <a:rPr lang="en-US" sz="1200" dirty="0"/>
              <a:t>:</a:t>
            </a:r>
          </a:p>
          <a:p>
            <a:r>
              <a:rPr lang="en-US" sz="1200" dirty="0"/>
              <a:t>Saran: </a:t>
            </a:r>
            <a:r>
              <a:rPr lang="en-US" sz="1200" dirty="0" err="1"/>
              <a:t>Gunakan</a:t>
            </a:r>
            <a:r>
              <a:rPr lang="en-US" sz="1200" dirty="0"/>
              <a:t> </a:t>
            </a:r>
            <a:r>
              <a:rPr lang="en-US" sz="1200" dirty="0" err="1"/>
              <a:t>tarif</a:t>
            </a:r>
            <a:r>
              <a:rPr lang="en-US" sz="1200" dirty="0"/>
              <a:t> </a:t>
            </a:r>
            <a:r>
              <a:rPr lang="en-US" sz="1200" dirty="0" err="1"/>
              <a:t>dinamis</a:t>
            </a:r>
            <a:r>
              <a:rPr lang="en-US" sz="1200" dirty="0"/>
              <a:t> </a:t>
            </a:r>
            <a:r>
              <a:rPr lang="en-US" sz="1200" dirty="0" err="1"/>
              <a:t>atau</a:t>
            </a:r>
            <a:r>
              <a:rPr lang="en-US" sz="1200" dirty="0"/>
              <a:t> </a:t>
            </a:r>
            <a:r>
              <a:rPr lang="en-US" sz="1200" dirty="0" err="1"/>
              <a:t>diskon</a:t>
            </a:r>
            <a:r>
              <a:rPr lang="en-US" sz="1200" dirty="0"/>
              <a:t> </a:t>
            </a:r>
            <a:r>
              <a:rPr lang="en-US" sz="1200" dirty="0" err="1"/>
              <a:t>saat</a:t>
            </a:r>
            <a:r>
              <a:rPr lang="en-US" sz="1200" dirty="0"/>
              <a:t> jam </a:t>
            </a:r>
            <a:r>
              <a:rPr lang="en-US" sz="1200" dirty="0" err="1"/>
              <a:t>lengang</a:t>
            </a:r>
            <a:r>
              <a:rPr lang="en-US" sz="1200" dirty="0"/>
              <a:t>.</a:t>
            </a:r>
          </a:p>
          <a:p>
            <a:r>
              <a:rPr lang="en-US" sz="1200" dirty="0"/>
              <a:t>Langkah: </a:t>
            </a:r>
            <a:r>
              <a:rPr lang="en-US" sz="1200" dirty="0" err="1"/>
              <a:t>Terapkan</a:t>
            </a:r>
            <a:r>
              <a:rPr lang="en-US" sz="1200" dirty="0"/>
              <a:t> </a:t>
            </a:r>
            <a:r>
              <a:rPr lang="en-US" sz="1200" dirty="0" err="1"/>
              <a:t>tarif</a:t>
            </a:r>
            <a:r>
              <a:rPr lang="en-US" sz="1200" dirty="0"/>
              <a:t> </a:t>
            </a:r>
            <a:r>
              <a:rPr lang="en-US" sz="1200" dirty="0" err="1"/>
              <a:t>fleksibel</a:t>
            </a:r>
            <a:r>
              <a:rPr lang="en-US" sz="1200" dirty="0"/>
              <a:t> </a:t>
            </a:r>
            <a:r>
              <a:rPr lang="en-US" sz="1200" dirty="0" err="1"/>
              <a:t>atau</a:t>
            </a:r>
            <a:r>
              <a:rPr lang="en-US" sz="1200" dirty="0"/>
              <a:t> </a:t>
            </a:r>
            <a:r>
              <a:rPr lang="en-US" sz="1200" dirty="0" err="1"/>
              <a:t>diskon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meningkatkan</a:t>
            </a:r>
            <a:r>
              <a:rPr lang="en-US" sz="1200" dirty="0"/>
              <a:t> </a:t>
            </a:r>
            <a:r>
              <a:rPr lang="en-US" sz="1200" dirty="0" err="1"/>
              <a:t>permintaan</a:t>
            </a:r>
            <a:r>
              <a:rPr lang="en-US" sz="1200" dirty="0"/>
              <a:t>.</a:t>
            </a:r>
          </a:p>
          <a:p>
            <a:endParaRPr lang="en-US" sz="1200" dirty="0"/>
          </a:p>
          <a:p>
            <a:r>
              <a:rPr lang="en-US" sz="1200" dirty="0" err="1"/>
              <a:t>Pelatihan</a:t>
            </a:r>
            <a:r>
              <a:rPr lang="en-US" sz="1200" dirty="0"/>
              <a:t> </a:t>
            </a:r>
            <a:r>
              <a:rPr lang="en-US" sz="1200" dirty="0" err="1"/>
              <a:t>Pengemudi</a:t>
            </a:r>
            <a:r>
              <a:rPr lang="en-US" sz="1200" dirty="0"/>
              <a:t>:</a:t>
            </a:r>
          </a:p>
          <a:p>
            <a:r>
              <a:rPr lang="en-US" sz="1200" dirty="0"/>
              <a:t>Saran: </a:t>
            </a:r>
            <a:r>
              <a:rPr lang="en-US" sz="1200" dirty="0" err="1"/>
              <a:t>Latih</a:t>
            </a:r>
            <a:r>
              <a:rPr lang="en-US" sz="1200" dirty="0"/>
              <a:t> </a:t>
            </a:r>
            <a:r>
              <a:rPr lang="en-US" sz="1200" dirty="0" err="1"/>
              <a:t>pengemudi</a:t>
            </a:r>
            <a:r>
              <a:rPr lang="en-US" sz="1200" dirty="0"/>
              <a:t> </a:t>
            </a:r>
            <a:r>
              <a:rPr lang="en-US" sz="1200" dirty="0" err="1"/>
              <a:t>tentang</a:t>
            </a:r>
            <a:r>
              <a:rPr lang="en-US" sz="1200" dirty="0"/>
              <a:t> </a:t>
            </a:r>
            <a:r>
              <a:rPr lang="en-US" sz="1200" dirty="0" err="1"/>
              <a:t>tren</a:t>
            </a:r>
            <a:r>
              <a:rPr lang="en-US" sz="1200" dirty="0"/>
              <a:t> </a:t>
            </a:r>
            <a:r>
              <a:rPr lang="en-US" sz="1200" dirty="0" err="1"/>
              <a:t>harian</a:t>
            </a:r>
            <a:r>
              <a:rPr lang="en-US" sz="1200" dirty="0"/>
              <a:t>, </a:t>
            </a:r>
            <a:r>
              <a:rPr lang="en-US" sz="1200" dirty="0" err="1"/>
              <a:t>terutama</a:t>
            </a:r>
            <a:r>
              <a:rPr lang="en-US" sz="1200" dirty="0"/>
              <a:t> jam </a:t>
            </a:r>
            <a:r>
              <a:rPr lang="en-US" sz="1200" dirty="0" err="1"/>
              <a:t>sibuk</a:t>
            </a:r>
            <a:r>
              <a:rPr lang="en-US" sz="1200" dirty="0"/>
              <a:t>.</a:t>
            </a:r>
          </a:p>
          <a:p>
            <a:r>
              <a:rPr lang="en-US" sz="1200" dirty="0"/>
              <a:t>Langkah: </a:t>
            </a:r>
            <a:r>
              <a:rPr lang="en-US" sz="1200" dirty="0" err="1"/>
              <a:t>Berikan</a:t>
            </a:r>
            <a:r>
              <a:rPr lang="en-US" sz="1200" dirty="0"/>
              <a:t> </a:t>
            </a:r>
            <a:r>
              <a:rPr lang="en-US" sz="1200" dirty="0" err="1"/>
              <a:t>pelatihan</a:t>
            </a:r>
            <a:r>
              <a:rPr lang="en-US" sz="1200" dirty="0"/>
              <a:t> </a:t>
            </a:r>
            <a:r>
              <a:rPr lang="en-US" sz="1200" dirty="0" err="1"/>
              <a:t>tentang</a:t>
            </a:r>
            <a:r>
              <a:rPr lang="en-US" sz="1200" dirty="0"/>
              <a:t> strategi </a:t>
            </a:r>
            <a:r>
              <a:rPr lang="en-US" sz="1200" dirty="0" err="1"/>
              <a:t>menghadapi</a:t>
            </a:r>
            <a:r>
              <a:rPr lang="en-US" sz="1200" dirty="0"/>
              <a:t> </a:t>
            </a:r>
            <a:r>
              <a:rPr lang="en-US" sz="1200" dirty="0" err="1"/>
              <a:t>permintaan</a:t>
            </a:r>
            <a:r>
              <a:rPr lang="en-US" sz="1200" dirty="0"/>
              <a:t> </a:t>
            </a:r>
            <a:r>
              <a:rPr lang="en-US" sz="1200" dirty="0" err="1"/>
              <a:t>tinggi</a:t>
            </a:r>
            <a:r>
              <a:rPr lang="en-US" sz="1200" dirty="0"/>
              <a:t>.</a:t>
            </a:r>
          </a:p>
          <a:p>
            <a:endParaRPr lang="en-US" sz="1200" dirty="0"/>
          </a:p>
          <a:p>
            <a:r>
              <a:rPr lang="en-US" sz="1200" dirty="0"/>
              <a:t>Promo </a:t>
            </a:r>
            <a:r>
              <a:rPr lang="en-US" sz="1200" dirty="0" err="1"/>
              <a:t>untuk</a:t>
            </a:r>
            <a:r>
              <a:rPr lang="en-US" sz="1200" dirty="0"/>
              <a:t> Hari Kurang </a:t>
            </a:r>
            <a:r>
              <a:rPr lang="en-US" sz="1200" dirty="0" err="1"/>
              <a:t>Aktif</a:t>
            </a:r>
            <a:r>
              <a:rPr lang="en-US" sz="1200" dirty="0"/>
              <a:t>:</a:t>
            </a:r>
          </a:p>
          <a:p>
            <a:r>
              <a:rPr lang="en-US" sz="1200" dirty="0"/>
              <a:t>Saran: </a:t>
            </a:r>
            <a:r>
              <a:rPr lang="en-US" sz="1200" dirty="0" err="1"/>
              <a:t>Buat</a:t>
            </a:r>
            <a:r>
              <a:rPr lang="en-US" sz="1200" dirty="0"/>
              <a:t> promo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Sabtu</a:t>
            </a:r>
            <a:r>
              <a:rPr lang="en-US" sz="1200" dirty="0"/>
              <a:t> dan </a:t>
            </a:r>
            <a:r>
              <a:rPr lang="en-US" sz="1200" dirty="0" err="1"/>
              <a:t>Minggu</a:t>
            </a:r>
            <a:r>
              <a:rPr lang="en-US" sz="1200" dirty="0"/>
              <a:t>.</a:t>
            </a:r>
          </a:p>
          <a:p>
            <a:r>
              <a:rPr lang="en-US" sz="1200" dirty="0"/>
              <a:t>Langkah: </a:t>
            </a:r>
            <a:r>
              <a:rPr lang="en-US" sz="1200" dirty="0" err="1"/>
              <a:t>Implementasikan</a:t>
            </a:r>
            <a:r>
              <a:rPr lang="en-US" sz="1200" dirty="0"/>
              <a:t> </a:t>
            </a:r>
            <a:r>
              <a:rPr lang="en-US" sz="1200" dirty="0" err="1"/>
              <a:t>promosi</a:t>
            </a:r>
            <a:r>
              <a:rPr lang="en-US" sz="1200" dirty="0"/>
              <a:t> </a:t>
            </a:r>
            <a:r>
              <a:rPr lang="en-US" sz="1200" dirty="0" err="1"/>
              <a:t>khusus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akhir</a:t>
            </a:r>
            <a:r>
              <a:rPr lang="en-US" sz="1200" dirty="0"/>
              <a:t> pekan,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diskon</a:t>
            </a:r>
            <a:r>
              <a:rPr lang="en-US" sz="1200" dirty="0"/>
              <a:t> </a:t>
            </a:r>
            <a:r>
              <a:rPr lang="en-US" sz="1200" dirty="0" err="1"/>
              <a:t>akhir</a:t>
            </a:r>
            <a:r>
              <a:rPr lang="en-US" sz="1200" dirty="0"/>
              <a:t> pekan.</a:t>
            </a:r>
          </a:p>
        </p:txBody>
      </p:sp>
    </p:spTree>
    <p:extLst>
      <p:ext uri="{BB962C8B-B14F-4D97-AF65-F5344CB8AC3E}">
        <p14:creationId xmlns:p14="http://schemas.microsoft.com/office/powerpoint/2010/main" val="1789842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>
            <a:spLocks noGrp="1"/>
          </p:cNvSpPr>
          <p:nvPr>
            <p:ph type="title"/>
          </p:nvPr>
        </p:nvSpPr>
        <p:spPr>
          <a:xfrm>
            <a:off x="959925" y="291325"/>
            <a:ext cx="4115700" cy="10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Latar Belakang</a:t>
            </a:r>
            <a:endParaRPr dirty="0"/>
          </a:p>
        </p:txBody>
      </p:sp>
      <p:sp>
        <p:nvSpPr>
          <p:cNvPr id="243" name="Google Shape;243;p31"/>
          <p:cNvSpPr txBox="1">
            <a:spLocks noGrp="1"/>
          </p:cNvSpPr>
          <p:nvPr>
            <p:ph type="subTitle" idx="1"/>
          </p:nvPr>
        </p:nvSpPr>
        <p:spPr>
          <a:xfrm>
            <a:off x="662620" y="1038353"/>
            <a:ext cx="4115700" cy="13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harinya</a:t>
            </a:r>
            <a:r>
              <a:rPr lang="en-US" dirty="0"/>
              <a:t>, </a:t>
            </a:r>
            <a:r>
              <a:rPr lang="en-US" dirty="0" err="1"/>
              <a:t>ribuan</a:t>
            </a:r>
            <a:r>
              <a:rPr lang="en-US" dirty="0"/>
              <a:t> </a:t>
            </a:r>
            <a:r>
              <a:rPr lang="en-US" dirty="0" err="1"/>
              <a:t>taksi</a:t>
            </a:r>
            <a:r>
              <a:rPr lang="en-US" dirty="0"/>
              <a:t> </a:t>
            </a:r>
            <a:r>
              <a:rPr lang="en-US" dirty="0" err="1"/>
              <a:t>beroperasi</a:t>
            </a:r>
            <a:r>
              <a:rPr lang="en-US" dirty="0"/>
              <a:t> di </a:t>
            </a: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dirty="0" err="1"/>
              <a:t>kota</a:t>
            </a:r>
            <a:r>
              <a:rPr lang="en-US" dirty="0"/>
              <a:t>, </a:t>
            </a:r>
            <a:r>
              <a:rPr lang="en-US" dirty="0" err="1"/>
              <a:t>melayani</a:t>
            </a:r>
            <a:r>
              <a:rPr lang="en-US" dirty="0"/>
              <a:t> </a:t>
            </a:r>
            <a:r>
              <a:rPr lang="en-US" dirty="0" err="1"/>
              <a:t>jutaan</a:t>
            </a:r>
            <a:r>
              <a:rPr lang="en-US" dirty="0"/>
              <a:t> </a:t>
            </a:r>
            <a:r>
              <a:rPr lang="en-US" dirty="0" err="1"/>
              <a:t>perjalanan</a:t>
            </a:r>
            <a:r>
              <a:rPr lang="en-US" dirty="0"/>
              <a:t> yang </a:t>
            </a:r>
            <a:r>
              <a:rPr lang="en-US" dirty="0" err="1"/>
              <a:t>mencakup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macam</a:t>
            </a:r>
            <a:r>
              <a:rPr lang="en-US" dirty="0"/>
              <a:t> </a:t>
            </a:r>
            <a:r>
              <a:rPr lang="en-US" dirty="0" err="1"/>
              <a:t>keperluan</a:t>
            </a:r>
            <a:r>
              <a:rPr lang="en-US" dirty="0"/>
              <a:t>.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memahami</a:t>
            </a:r>
            <a:r>
              <a:rPr lang="en-US" dirty="0"/>
              <a:t> </a:t>
            </a:r>
            <a:r>
              <a:rPr lang="en-US" dirty="0" err="1"/>
              <a:t>pola</a:t>
            </a:r>
            <a:r>
              <a:rPr lang="en-US" dirty="0"/>
              <a:t> </a:t>
            </a:r>
            <a:r>
              <a:rPr lang="en-US" dirty="0" err="1"/>
              <a:t>perjalanan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, para </a:t>
            </a:r>
            <a:r>
              <a:rPr lang="en-US" dirty="0" err="1"/>
              <a:t>pemangku</a:t>
            </a:r>
            <a:r>
              <a:rPr lang="en-US" dirty="0"/>
              <a:t> </a:t>
            </a:r>
            <a:r>
              <a:rPr lang="en-US" dirty="0" err="1"/>
              <a:t>kepentingan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mengidentifikasi</a:t>
            </a:r>
            <a:r>
              <a:rPr lang="en-US" dirty="0"/>
              <a:t> </a:t>
            </a:r>
            <a:r>
              <a:rPr lang="en-US" dirty="0" err="1"/>
              <a:t>peluang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meningkatkan</a:t>
            </a:r>
            <a:r>
              <a:rPr lang="en-US" dirty="0"/>
              <a:t> </a:t>
            </a:r>
            <a:r>
              <a:rPr lang="en-US" dirty="0" err="1"/>
              <a:t>efisiensi</a:t>
            </a:r>
            <a:r>
              <a:rPr lang="en-US" dirty="0"/>
              <a:t> </a:t>
            </a:r>
            <a:r>
              <a:rPr lang="en-US" dirty="0" err="1"/>
              <a:t>operasional</a:t>
            </a:r>
            <a:r>
              <a:rPr lang="en-US" dirty="0"/>
              <a:t> dan </a:t>
            </a:r>
            <a:r>
              <a:rPr lang="en-US" dirty="0" err="1"/>
              <a:t>pengalaman</a:t>
            </a:r>
            <a:r>
              <a:rPr lang="en-US" dirty="0"/>
              <a:t> </a:t>
            </a:r>
            <a:r>
              <a:rPr lang="en-US" dirty="0" err="1"/>
              <a:t>pelanggan</a:t>
            </a:r>
            <a:r>
              <a:rPr lang="en-US" dirty="0"/>
              <a:t>,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mengatasi</a:t>
            </a:r>
            <a:r>
              <a:rPr lang="en-US" dirty="0"/>
              <a:t> </a:t>
            </a:r>
            <a:r>
              <a:rPr lang="en-US" dirty="0" err="1"/>
              <a:t>tantangan</a:t>
            </a:r>
            <a:r>
              <a:rPr lang="en-US" dirty="0"/>
              <a:t> yang </a:t>
            </a:r>
            <a:r>
              <a:rPr lang="en-US" dirty="0" err="1"/>
              <a:t>mungkin</a:t>
            </a:r>
            <a:r>
              <a:rPr lang="en-US" dirty="0"/>
              <a:t> </a:t>
            </a:r>
            <a:r>
              <a:rPr lang="en-US" dirty="0" err="1"/>
              <a:t>timbul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perubahan</a:t>
            </a:r>
            <a:r>
              <a:rPr lang="en-US" dirty="0"/>
              <a:t> </a:t>
            </a:r>
            <a:r>
              <a:rPr lang="en-US" dirty="0" err="1"/>
              <a:t>dinamika</a:t>
            </a:r>
            <a:r>
              <a:rPr lang="en-US" dirty="0"/>
              <a:t> </a:t>
            </a:r>
            <a:r>
              <a:rPr lang="en-US" dirty="0" err="1"/>
              <a:t>transportasi</a:t>
            </a:r>
            <a:r>
              <a:rPr lang="en-US" dirty="0"/>
              <a:t> di </a:t>
            </a:r>
            <a:r>
              <a:rPr lang="en-US" dirty="0" err="1"/>
              <a:t>kota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New York.</a:t>
            </a:r>
          </a:p>
        </p:txBody>
      </p:sp>
      <p:pic>
        <p:nvPicPr>
          <p:cNvPr id="244" name="Google Shape;244;p31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16650" r="16650"/>
          <a:stretch/>
        </p:blipFill>
        <p:spPr>
          <a:xfrm>
            <a:off x="5467651" y="704776"/>
            <a:ext cx="3733800" cy="3733800"/>
          </a:xfrm>
          <a:prstGeom prst="roundRect">
            <a:avLst>
              <a:gd name="adj" fmla="val 16667"/>
            </a:avLst>
          </a:prstGeom>
        </p:spPr>
      </p:pic>
      <p:pic>
        <p:nvPicPr>
          <p:cNvPr id="245" name="Google Shape;24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" flipH="1">
            <a:off x="7180523" y="-419362"/>
            <a:ext cx="3587600" cy="251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Rumusan Masalah</a:t>
            </a:r>
            <a:endParaRPr dirty="0"/>
          </a:p>
        </p:txBody>
      </p:sp>
      <p:graphicFrame>
        <p:nvGraphicFramePr>
          <p:cNvPr id="205" name="Google Shape;205;p28"/>
          <p:cNvGraphicFramePr/>
          <p:nvPr>
            <p:extLst>
              <p:ext uri="{D42A27DB-BD31-4B8C-83A1-F6EECF244321}">
                <p14:modId xmlns:p14="http://schemas.microsoft.com/office/powerpoint/2010/main" val="1478870870"/>
              </p:ext>
            </p:extLst>
          </p:nvPr>
        </p:nvGraphicFramePr>
        <p:xfrm>
          <a:off x="720000" y="1630138"/>
          <a:ext cx="7704000" cy="188322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68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35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277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dirty="0">
                          <a:solidFill>
                            <a:schemeClr val="dk1"/>
                          </a:solidFill>
                          <a:sym typeface="Montserrat"/>
                        </a:rPr>
                        <a:t>1</a:t>
                      </a:r>
                      <a:endParaRPr sz="1000" b="1" u="none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0" marB="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400" dirty="0" err="1">
                          <a:solidFill>
                            <a:schemeClr val="dk1"/>
                          </a:solidFill>
                          <a:sym typeface="Onest"/>
                        </a:rPr>
                        <a:t>Bagaimana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sym typeface="Onest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sym typeface="Onest"/>
                        </a:rPr>
                        <a:t>pola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sym typeface="Onest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sym typeface="Onest"/>
                        </a:rPr>
                        <a:t>perjalanan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sym typeface="Onest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sym typeface="Onest"/>
                        </a:rPr>
                        <a:t>taksi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sym typeface="Onest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sym typeface="Onest"/>
                        </a:rPr>
                        <a:t>berdasarkan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sym typeface="Onest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sym typeface="Onest"/>
                        </a:rPr>
                        <a:t>jumlah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sym typeface="Onest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sym typeface="Onest"/>
                        </a:rPr>
                        <a:t>penumpang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sym typeface="Onest"/>
                        </a:rPr>
                        <a:t> di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sym typeface="Onest"/>
                        </a:rPr>
                        <a:t>setiap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sym typeface="Onest"/>
                        </a:rPr>
                        <a:t> jam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sym typeface="Onest"/>
                        </a:rPr>
                        <a:t>dalam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sym typeface="Onest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sym typeface="Onest"/>
                        </a:rPr>
                        <a:t>sehari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sym typeface="Onest"/>
                        </a:rPr>
                        <a:t>?</a:t>
                      </a:r>
                      <a:endParaRPr lang="en-US" sz="14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Onest"/>
                        <a:cs typeface="Arial" panose="020B0604020202020204" pitchFamily="34" charset="0"/>
                        <a:sym typeface="Onest"/>
                      </a:endParaRPr>
                    </a:p>
                  </a:txBody>
                  <a:tcPr marL="91425" marR="91425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77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u="none" dirty="0">
                          <a:solidFill>
                            <a:schemeClr val="dk1"/>
                          </a:solidFill>
                          <a:sym typeface="Montserrat"/>
                        </a:rPr>
                        <a:t>2</a:t>
                      </a:r>
                      <a:endParaRPr sz="1000" b="1" u="none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sv-SE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Apakah terdapat pola atau tren tertentu dalam permintaan penumpang berdasarkan jumlah penumpang harian?</a:t>
                      </a:r>
                      <a:endParaRPr lang="sv-SE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77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u="none" dirty="0">
                          <a:solidFill>
                            <a:schemeClr val="dk1"/>
                          </a:solidFill>
                          <a:sym typeface="Montserrat"/>
                        </a:rPr>
                        <a:t>3</a:t>
                      </a:r>
                      <a:endParaRPr sz="1000" b="1" u="none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sv-SE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Bagaimana jumlah penumpang mempengaruhi cara taksi dioperasikan dan dikelola sepanjang waktu?</a:t>
                      </a:r>
                      <a:endParaRPr lang="sv-SE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6" name="Google Shape;206;p28"/>
          <p:cNvSpPr txBox="1"/>
          <p:nvPr/>
        </p:nvSpPr>
        <p:spPr>
          <a:xfrm>
            <a:off x="720000" y="1063725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rPr>
              <a:t>Berdasarkan latar belakang diatas, berikut informasi yang akan dianalisis:</a:t>
            </a:r>
            <a:endParaRPr sz="1200" dirty="0">
              <a:solidFill>
                <a:schemeClr val="dk1"/>
              </a:solidFill>
              <a:latin typeface="Onest"/>
              <a:ea typeface="Onest"/>
              <a:cs typeface="Onest"/>
              <a:sym typeface="Ones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NYC TLC Trip Record Analysis</a:t>
            </a:r>
            <a:endParaRPr dirty="0"/>
          </a:p>
        </p:txBody>
      </p:sp>
      <p:sp>
        <p:nvSpPr>
          <p:cNvPr id="280" name="Google Shape;280;p34"/>
          <p:cNvSpPr txBox="1">
            <a:spLocks noGrp="1"/>
          </p:cNvSpPr>
          <p:nvPr>
            <p:ph type="subTitle" idx="1"/>
          </p:nvPr>
        </p:nvSpPr>
        <p:spPr>
          <a:xfrm>
            <a:off x="754759" y="2083475"/>
            <a:ext cx="6750222" cy="1904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Terdapat satu dataset yang digunakan dalam analisis ini, yaitu </a:t>
            </a:r>
            <a:r>
              <a:rPr lang="en" b="1" dirty="0"/>
              <a:t>NYC TLC Trip Dataset.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ini berisi ringkasan perjalanan taxi dan penumpang selama jangka waktu tertentu.</a:t>
            </a:r>
            <a:r>
              <a:rPr lang="en" b="1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ini terdiri dari </a:t>
            </a:r>
            <a:r>
              <a:rPr lang="en" b="1" dirty="0"/>
              <a:t>68211 baris </a:t>
            </a:r>
            <a:r>
              <a:rPr lang="en" dirty="0"/>
              <a:t>dan </a:t>
            </a:r>
            <a:r>
              <a:rPr lang="en" b="1" dirty="0"/>
              <a:t>20 kolom. </a:t>
            </a:r>
            <a:endParaRPr b="1" dirty="0"/>
          </a:p>
        </p:txBody>
      </p:sp>
      <p:sp>
        <p:nvSpPr>
          <p:cNvPr id="285" name="Google Shape;285;p34"/>
          <p:cNvSpPr txBox="1">
            <a:spLocks noGrp="1"/>
          </p:cNvSpPr>
          <p:nvPr>
            <p:ph type="title" idx="4"/>
          </p:nvPr>
        </p:nvSpPr>
        <p:spPr>
          <a:xfrm>
            <a:off x="768800" y="1590650"/>
            <a:ext cx="2404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NYC TLC Dataset</a:t>
            </a:r>
            <a:endParaRPr dirty="0"/>
          </a:p>
        </p:txBody>
      </p:sp>
      <p:grpSp>
        <p:nvGrpSpPr>
          <p:cNvPr id="286" name="Google Shape;286;p34"/>
          <p:cNvGrpSpPr/>
          <p:nvPr/>
        </p:nvGrpSpPr>
        <p:grpSpPr>
          <a:xfrm>
            <a:off x="3056962" y="1560145"/>
            <a:ext cx="340518" cy="339172"/>
            <a:chOff x="5541681" y="2471047"/>
            <a:chExt cx="351484" cy="350095"/>
          </a:xfrm>
        </p:grpSpPr>
        <p:sp>
          <p:nvSpPr>
            <p:cNvPr id="287" name="Google Shape;287;p34"/>
            <p:cNvSpPr/>
            <p:nvPr/>
          </p:nvSpPr>
          <p:spPr>
            <a:xfrm>
              <a:off x="5708393" y="2471047"/>
              <a:ext cx="184773" cy="183383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37" y="0"/>
                  </a:moveTo>
                  <a:cubicBezTo>
                    <a:pt x="16" y="0"/>
                    <a:pt x="0" y="17"/>
                    <a:pt x="0" y="38"/>
                  </a:cubicBezTo>
                  <a:cubicBezTo>
                    <a:pt x="0" y="58"/>
                    <a:pt x="16" y="75"/>
                    <a:pt x="37" y="75"/>
                  </a:cubicBezTo>
                  <a:cubicBezTo>
                    <a:pt x="58" y="75"/>
                    <a:pt x="75" y="58"/>
                    <a:pt x="75" y="38"/>
                  </a:cubicBezTo>
                  <a:cubicBezTo>
                    <a:pt x="75" y="17"/>
                    <a:pt x="58" y="0"/>
                    <a:pt x="37" y="0"/>
                  </a:cubicBezTo>
                  <a:close/>
                  <a:moveTo>
                    <a:pt x="33" y="56"/>
                  </a:moveTo>
                  <a:cubicBezTo>
                    <a:pt x="18" y="41"/>
                    <a:pt x="18" y="41"/>
                    <a:pt x="18" y="41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7" y="32"/>
                    <a:pt x="57" y="32"/>
                    <a:pt x="57" y="32"/>
                  </a:cubicBezTo>
                  <a:lnTo>
                    <a:pt x="33" y="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34"/>
            <p:cNvSpPr/>
            <p:nvPr/>
          </p:nvSpPr>
          <p:spPr>
            <a:xfrm>
              <a:off x="5545848" y="2757235"/>
              <a:ext cx="56960" cy="56960"/>
            </a:xfrm>
            <a:custGeom>
              <a:avLst/>
              <a:gdLst/>
              <a:ahLst/>
              <a:cxnLst/>
              <a:rect l="l" t="t" r="r" b="b"/>
              <a:pathLst>
                <a:path w="41" h="41" extrusionOk="0">
                  <a:moveTo>
                    <a:pt x="41" y="0"/>
                  </a:moveTo>
                  <a:lnTo>
                    <a:pt x="0" y="0"/>
                  </a:lnTo>
                  <a:lnTo>
                    <a:pt x="41" y="41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5541681" y="2512725"/>
              <a:ext cx="247289" cy="308417"/>
            </a:xfrm>
            <a:custGeom>
              <a:avLst/>
              <a:gdLst/>
              <a:ahLst/>
              <a:cxnLst/>
              <a:rect l="l" t="t" r="r" b="b"/>
              <a:pathLst>
                <a:path w="101" h="126" extrusionOk="0">
                  <a:moveTo>
                    <a:pt x="33" y="126"/>
                  </a:moveTo>
                  <a:cubicBezTo>
                    <a:pt x="101" y="126"/>
                    <a:pt x="101" y="126"/>
                    <a:pt x="101" y="126"/>
                  </a:cubicBezTo>
                  <a:cubicBezTo>
                    <a:pt x="101" y="67"/>
                    <a:pt x="101" y="67"/>
                    <a:pt x="101" y="67"/>
                  </a:cubicBezTo>
                  <a:cubicBezTo>
                    <a:pt x="95" y="66"/>
                    <a:pt x="89" y="65"/>
                    <a:pt x="84" y="62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5" y="56"/>
                    <a:pt x="72" y="53"/>
                    <a:pt x="70" y="5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64" y="42"/>
                    <a:pt x="64" y="42"/>
                    <a:pt x="64" y="42"/>
                  </a:cubicBezTo>
                  <a:cubicBezTo>
                    <a:pt x="63" y="39"/>
                    <a:pt x="62" y="36"/>
                    <a:pt x="61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59" y="24"/>
                    <a:pt x="59" y="22"/>
                    <a:pt x="59" y="21"/>
                  </a:cubicBezTo>
                  <a:cubicBezTo>
                    <a:pt x="59" y="13"/>
                    <a:pt x="61" y="6"/>
                    <a:pt x="6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33" y="92"/>
                    <a:pt x="33" y="92"/>
                    <a:pt x="33" y="92"/>
                  </a:cubicBezTo>
                  <a:lnTo>
                    <a:pt x="33" y="126"/>
                  </a:lnTo>
                  <a:close/>
                  <a:moveTo>
                    <a:pt x="42" y="75"/>
                  </a:moveTo>
                  <a:cubicBezTo>
                    <a:pt x="84" y="75"/>
                    <a:pt x="84" y="75"/>
                    <a:pt x="84" y="75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42" y="84"/>
                    <a:pt x="42" y="84"/>
                    <a:pt x="42" y="84"/>
                  </a:cubicBezTo>
                  <a:lnTo>
                    <a:pt x="42" y="75"/>
                  </a:lnTo>
                  <a:close/>
                  <a:moveTo>
                    <a:pt x="42" y="92"/>
                  </a:moveTo>
                  <a:cubicBezTo>
                    <a:pt x="84" y="92"/>
                    <a:pt x="84" y="92"/>
                    <a:pt x="84" y="92"/>
                  </a:cubicBezTo>
                  <a:cubicBezTo>
                    <a:pt x="84" y="100"/>
                    <a:pt x="84" y="100"/>
                    <a:pt x="84" y="100"/>
                  </a:cubicBezTo>
                  <a:cubicBezTo>
                    <a:pt x="42" y="100"/>
                    <a:pt x="42" y="100"/>
                    <a:pt x="42" y="100"/>
                  </a:cubicBezTo>
                  <a:lnTo>
                    <a:pt x="42" y="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FB21CF97-EC65-3CCF-609B-91C6639E039D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740615-693D-CC44-625B-5263BEFB8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D9C0D47-0E63-1822-636F-025C7B655E18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C159C2B1-17E7-4F63-49F8-7B1DD4C468A0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48F06-DD88-9D5E-A791-A0EE5C0A1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545D7C-C3A6-5FF4-F12A-D3D90E04102C}"/>
              </a:ext>
            </a:extLst>
          </p:cNvPr>
          <p:cNvSpPr txBox="1"/>
          <p:nvPr/>
        </p:nvSpPr>
        <p:spPr>
          <a:xfrm>
            <a:off x="720000" y="1140589"/>
            <a:ext cx="823421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/>
              <a:t>Berdasarkan</a:t>
            </a:r>
            <a:r>
              <a:rPr lang="en-US" sz="1200" dirty="0"/>
              <a:t> Data Understanding,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disimpulkan</a:t>
            </a:r>
            <a:r>
              <a:rPr lang="en-US" sz="1200" dirty="0"/>
              <a:t> </a:t>
            </a:r>
            <a:r>
              <a:rPr lang="en-US" sz="1200" dirty="0" err="1"/>
              <a:t>bahwa</a:t>
            </a:r>
            <a:r>
              <a:rPr lang="en-US" sz="1200" dirty="0"/>
              <a:t> :</a:t>
            </a:r>
          </a:p>
          <a:p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Terdapat</a:t>
            </a:r>
            <a:r>
              <a:rPr lang="en-US" sz="1200" dirty="0"/>
              <a:t> missing value pada 7 </a:t>
            </a:r>
            <a:r>
              <a:rPr lang="en-US" sz="1200" dirty="0" err="1"/>
              <a:t>kolom</a:t>
            </a:r>
            <a:r>
              <a:rPr lang="en-US" sz="1200" dirty="0"/>
              <a:t> yang </a:t>
            </a:r>
            <a:r>
              <a:rPr lang="en-US" sz="1200" dirty="0" err="1"/>
              <a:t>ada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dataset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Kolom `</a:t>
            </a:r>
            <a:r>
              <a:rPr lang="en-US" sz="1200" dirty="0" err="1"/>
              <a:t>lpep_pickup_datetime</a:t>
            </a:r>
            <a:r>
              <a:rPr lang="en-US" sz="1200" dirty="0"/>
              <a:t>` dan `</a:t>
            </a:r>
            <a:r>
              <a:rPr lang="en-US" sz="1200" dirty="0" err="1"/>
              <a:t>lpep_dropoff_datetime</a:t>
            </a:r>
            <a:r>
              <a:rPr lang="en-US" sz="1200" dirty="0"/>
              <a:t>` </a:t>
            </a:r>
            <a:r>
              <a:rPr lang="en-US" sz="1200" dirty="0" err="1"/>
              <a:t>saat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memiliki</a:t>
            </a:r>
            <a:r>
              <a:rPr lang="en-US" sz="1200" dirty="0"/>
              <a:t> </a:t>
            </a:r>
            <a:r>
              <a:rPr lang="en-US" sz="1200" dirty="0" err="1"/>
              <a:t>tipe</a:t>
            </a:r>
            <a:r>
              <a:rPr lang="en-US" sz="1200" dirty="0"/>
              <a:t> data object.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mungkin</a:t>
            </a:r>
            <a:r>
              <a:rPr lang="en-US" sz="1200" dirty="0"/>
              <a:t> </a:t>
            </a:r>
            <a:r>
              <a:rPr lang="en-US" sz="1200" dirty="0" err="1"/>
              <a:t>perlu</a:t>
            </a:r>
            <a:r>
              <a:rPr lang="en-US" sz="1200" dirty="0"/>
              <a:t> </a:t>
            </a:r>
            <a:r>
              <a:rPr lang="en-US" sz="1200" dirty="0" err="1"/>
              <a:t>diubah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tipe</a:t>
            </a:r>
            <a:r>
              <a:rPr lang="en-US" sz="1200" dirty="0"/>
              <a:t> data datetime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memfasilitasi</a:t>
            </a:r>
            <a:r>
              <a:rPr lang="en-US" sz="1200" dirty="0"/>
              <a:t> </a:t>
            </a:r>
            <a:r>
              <a:rPr lang="en-US" sz="1200" dirty="0" err="1"/>
              <a:t>analisis</a:t>
            </a:r>
            <a:r>
              <a:rPr lang="en-US" sz="1200" dirty="0"/>
              <a:t> </a:t>
            </a:r>
            <a:r>
              <a:rPr lang="en-US" sz="1200" dirty="0" err="1"/>
              <a:t>waktu</a:t>
            </a:r>
            <a:r>
              <a:rPr lang="en-US" sz="1200" dirty="0"/>
              <a:t> yang </a:t>
            </a:r>
            <a:r>
              <a:rPr lang="en-US" sz="1200" dirty="0" err="1"/>
              <a:t>lebih</a:t>
            </a:r>
            <a:r>
              <a:rPr lang="en-US" sz="1200" dirty="0"/>
              <a:t> </a:t>
            </a:r>
            <a:r>
              <a:rPr lang="en-US" sz="1200" dirty="0" err="1"/>
              <a:t>baik</a:t>
            </a:r>
            <a:r>
              <a:rPr lang="en-US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Kolom `</a:t>
            </a:r>
            <a:r>
              <a:rPr lang="en-US" sz="1200" dirty="0" err="1"/>
              <a:t>ehail_fee</a:t>
            </a:r>
            <a:r>
              <a:rPr lang="en-US" sz="1200" dirty="0"/>
              <a:t>` </a:t>
            </a:r>
            <a:r>
              <a:rPr lang="en-US" sz="1200" dirty="0" err="1"/>
              <a:t>memiliki</a:t>
            </a:r>
            <a:r>
              <a:rPr lang="en-US" sz="1200" dirty="0"/>
              <a:t> 100% </a:t>
            </a:r>
            <a:r>
              <a:rPr lang="en-US" sz="1200" dirty="0" err="1"/>
              <a:t>nilai</a:t>
            </a:r>
            <a:r>
              <a:rPr lang="en-US" sz="1200" dirty="0"/>
              <a:t> yang </a:t>
            </a:r>
            <a:r>
              <a:rPr lang="en-US" sz="1200" dirty="0" err="1"/>
              <a:t>hilang</a:t>
            </a:r>
            <a:r>
              <a:rPr lang="en-US" sz="1200" dirty="0"/>
              <a:t>. Kolom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mungkin</a:t>
            </a:r>
            <a:r>
              <a:rPr lang="en-US" sz="1200" dirty="0"/>
              <a:t>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informasi</a:t>
            </a:r>
            <a:r>
              <a:rPr lang="en-US" sz="1200" dirty="0"/>
              <a:t> yang </a:t>
            </a:r>
            <a:r>
              <a:rPr lang="en-US" sz="1200" dirty="0" err="1"/>
              <a:t>berguna</a:t>
            </a:r>
            <a:r>
              <a:rPr lang="en-US" sz="1200" dirty="0"/>
              <a:t> </a:t>
            </a:r>
            <a:r>
              <a:rPr lang="en-US" sz="1200" dirty="0" err="1"/>
              <a:t>karena</a:t>
            </a:r>
            <a:r>
              <a:rPr lang="en-US" sz="1200" dirty="0"/>
              <a:t> </a:t>
            </a:r>
            <a:r>
              <a:rPr lang="en-US" sz="1200" dirty="0" err="1"/>
              <a:t>seluruh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kosong</a:t>
            </a:r>
            <a:r>
              <a:rPr lang="en-US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Kolom `</a:t>
            </a:r>
            <a:r>
              <a:rPr lang="en-US" sz="1200" dirty="0" err="1"/>
              <a:t>store_and_fwd_flag</a:t>
            </a:r>
            <a:r>
              <a:rPr lang="en-US" sz="1200" dirty="0"/>
              <a:t>`, `</a:t>
            </a:r>
            <a:r>
              <a:rPr lang="en-US" sz="1200" dirty="0" err="1"/>
              <a:t>RatecodeID</a:t>
            </a:r>
            <a:r>
              <a:rPr lang="en-US" sz="1200" dirty="0"/>
              <a:t>`, `</a:t>
            </a:r>
            <a:r>
              <a:rPr lang="en-US" sz="1200" dirty="0" err="1"/>
              <a:t>passenger_count</a:t>
            </a:r>
            <a:r>
              <a:rPr lang="en-US" sz="1200" dirty="0"/>
              <a:t>`, `</a:t>
            </a:r>
            <a:r>
              <a:rPr lang="en-US" sz="1200" dirty="0" err="1"/>
              <a:t>payment_type</a:t>
            </a:r>
            <a:r>
              <a:rPr lang="en-US" sz="1200" dirty="0"/>
              <a:t>`, `</a:t>
            </a:r>
            <a:r>
              <a:rPr lang="en-US" sz="1200" dirty="0" err="1"/>
              <a:t>trip_type</a:t>
            </a:r>
            <a:r>
              <a:rPr lang="en-US" sz="1200" dirty="0"/>
              <a:t>`, `</a:t>
            </a:r>
            <a:r>
              <a:rPr lang="en-US" sz="1200" dirty="0" err="1"/>
              <a:t>congestion_surcharge</a:t>
            </a:r>
            <a:r>
              <a:rPr lang="en-US" sz="1200" dirty="0"/>
              <a:t>` </a:t>
            </a:r>
            <a:r>
              <a:rPr lang="en-US" sz="1200" dirty="0" err="1"/>
              <a:t>memiliki</a:t>
            </a:r>
            <a:r>
              <a:rPr lang="en-US" sz="1200" dirty="0"/>
              <a:t> </a:t>
            </a:r>
            <a:r>
              <a:rPr lang="en-US" sz="1200" dirty="0" err="1"/>
              <a:t>sekitar</a:t>
            </a:r>
            <a:r>
              <a:rPr lang="en-US" sz="1200" dirty="0"/>
              <a:t> (6.34% - 6.35%) </a:t>
            </a:r>
            <a:r>
              <a:rPr lang="en-US" sz="1200" dirty="0" err="1"/>
              <a:t>nilai</a:t>
            </a:r>
            <a:r>
              <a:rPr lang="en-US" sz="1200" dirty="0"/>
              <a:t> yang </a:t>
            </a:r>
            <a:r>
              <a:rPr lang="en-US" sz="1200" dirty="0" err="1"/>
              <a:t>hilang</a:t>
            </a:r>
            <a:r>
              <a:rPr lang="en-US" sz="1200" dirty="0"/>
              <a:t>. </a:t>
            </a:r>
            <a:r>
              <a:rPr lang="en-US" sz="1200" dirty="0" err="1"/>
              <a:t>Meskipun</a:t>
            </a:r>
            <a:r>
              <a:rPr lang="en-US" sz="1200" dirty="0"/>
              <a:t> </a:t>
            </a:r>
            <a:r>
              <a:rPr lang="en-US" sz="1200" dirty="0" err="1"/>
              <a:t>persentasenya</a:t>
            </a:r>
            <a:r>
              <a:rPr lang="en-US" sz="1200" dirty="0"/>
              <a:t>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terlalu</a:t>
            </a:r>
            <a:r>
              <a:rPr lang="en-US" sz="1200" dirty="0"/>
              <a:t> </a:t>
            </a:r>
            <a:r>
              <a:rPr lang="en-US" sz="1200" dirty="0" err="1"/>
              <a:t>tinggi</a:t>
            </a:r>
            <a:r>
              <a:rPr lang="en-US" sz="1200" dirty="0"/>
              <a:t>, </a:t>
            </a:r>
            <a:r>
              <a:rPr lang="en-US" sz="1200" dirty="0" err="1"/>
              <a:t>tetapi</a:t>
            </a:r>
            <a:r>
              <a:rPr lang="en-US" sz="1200" dirty="0"/>
              <a:t> </a:t>
            </a:r>
            <a:r>
              <a:rPr lang="en-US" sz="1200" dirty="0" err="1"/>
              <a:t>karena</a:t>
            </a:r>
            <a:r>
              <a:rPr lang="en-US" sz="1200" dirty="0"/>
              <a:t> </a:t>
            </a:r>
            <a:r>
              <a:rPr lang="en-US" sz="1200" dirty="0" err="1"/>
              <a:t>sejumlah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tedampak</a:t>
            </a:r>
            <a:r>
              <a:rPr lang="en-US" sz="1200" dirty="0"/>
              <a:t>, </a:t>
            </a:r>
            <a:r>
              <a:rPr lang="en-US" sz="1200" dirty="0" err="1"/>
              <a:t>maka</a:t>
            </a:r>
            <a:r>
              <a:rPr lang="en-US" sz="1200" dirty="0"/>
              <a:t> </a:t>
            </a:r>
            <a:r>
              <a:rPr lang="en-US" sz="1200" dirty="0" err="1"/>
              <a:t>perlu</a:t>
            </a:r>
            <a:r>
              <a:rPr lang="en-US" sz="1200" dirty="0"/>
              <a:t> </a:t>
            </a:r>
            <a:r>
              <a:rPr lang="en-US" sz="1200" dirty="0" err="1"/>
              <a:t>tindakan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menangani</a:t>
            </a:r>
            <a:r>
              <a:rPr lang="en-US" sz="1200" dirty="0"/>
              <a:t> missing value </a:t>
            </a:r>
            <a:r>
              <a:rPr lang="en-US" sz="1200" dirty="0" err="1"/>
              <a:t>tersebut</a:t>
            </a:r>
            <a:r>
              <a:rPr lang="en-US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Kolom `</a:t>
            </a:r>
            <a:r>
              <a:rPr lang="en-US" sz="1200" dirty="0" err="1"/>
              <a:t>VendorID</a:t>
            </a:r>
            <a:r>
              <a:rPr lang="en-US" sz="1200" dirty="0"/>
              <a:t>`, `</a:t>
            </a:r>
            <a:r>
              <a:rPr lang="en-US" sz="1200" dirty="0" err="1"/>
              <a:t>lpep_pickup_datetime</a:t>
            </a:r>
            <a:r>
              <a:rPr lang="en-US" sz="1200" dirty="0"/>
              <a:t>`, `</a:t>
            </a:r>
            <a:r>
              <a:rPr lang="en-US" sz="1200" dirty="0" err="1"/>
              <a:t>lpep_dropoff_datetime</a:t>
            </a:r>
            <a:r>
              <a:rPr lang="en-US" sz="1200" dirty="0"/>
              <a:t>`, `</a:t>
            </a:r>
            <a:r>
              <a:rPr lang="en-US" sz="1200" dirty="0" err="1"/>
              <a:t>PULocationID</a:t>
            </a:r>
            <a:r>
              <a:rPr lang="en-US" sz="1200" dirty="0"/>
              <a:t>`, `</a:t>
            </a:r>
            <a:r>
              <a:rPr lang="en-US" sz="1200" dirty="0" err="1"/>
              <a:t>DOLocationID</a:t>
            </a:r>
            <a:r>
              <a:rPr lang="en-US" sz="1200" dirty="0"/>
              <a:t>`, `</a:t>
            </a:r>
            <a:r>
              <a:rPr lang="en-US" sz="1200" dirty="0" err="1"/>
              <a:t>trip_distance</a:t>
            </a:r>
            <a:r>
              <a:rPr lang="en-US" sz="1200" dirty="0"/>
              <a:t>`, `</a:t>
            </a:r>
            <a:r>
              <a:rPr lang="en-US" sz="1200" dirty="0" err="1"/>
              <a:t>fare_amount</a:t>
            </a:r>
            <a:r>
              <a:rPr lang="en-US" sz="1200" dirty="0"/>
              <a:t>`, `extra`, `</a:t>
            </a:r>
            <a:r>
              <a:rPr lang="en-US" sz="1200" dirty="0" err="1"/>
              <a:t>mta_tax</a:t>
            </a:r>
            <a:r>
              <a:rPr lang="en-US" sz="1200" dirty="0"/>
              <a:t>`, `</a:t>
            </a:r>
            <a:r>
              <a:rPr lang="en-US" sz="1200" dirty="0" err="1"/>
              <a:t>tip_amount</a:t>
            </a:r>
            <a:r>
              <a:rPr lang="en-US" sz="1200" dirty="0"/>
              <a:t>`, `</a:t>
            </a:r>
            <a:r>
              <a:rPr lang="en-US" sz="1200" dirty="0" err="1"/>
              <a:t>tolls_amount</a:t>
            </a:r>
            <a:r>
              <a:rPr lang="en-US" sz="1200" dirty="0"/>
              <a:t>`, `</a:t>
            </a:r>
            <a:r>
              <a:rPr lang="en-US" sz="1200" dirty="0" err="1"/>
              <a:t>improvement_surcharge</a:t>
            </a:r>
            <a:r>
              <a:rPr lang="en-US" sz="1200" dirty="0"/>
              <a:t>`, `</a:t>
            </a:r>
            <a:r>
              <a:rPr lang="en-US" sz="1200" dirty="0" err="1"/>
              <a:t>total_amount</a:t>
            </a:r>
            <a:r>
              <a:rPr lang="en-US" sz="1200" dirty="0"/>
              <a:t>`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memiliki</a:t>
            </a:r>
            <a:r>
              <a:rPr lang="en-US" sz="1200" dirty="0"/>
              <a:t> </a:t>
            </a:r>
            <a:r>
              <a:rPr lang="en-US" sz="1200" dirty="0" err="1"/>
              <a:t>nilai</a:t>
            </a:r>
            <a:r>
              <a:rPr lang="en-US" sz="1200" dirty="0"/>
              <a:t> yang </a:t>
            </a:r>
            <a:r>
              <a:rPr lang="en-US" sz="1200" dirty="0" err="1"/>
              <a:t>hilang</a:t>
            </a:r>
            <a:r>
              <a:rPr lang="en-US" sz="1200" dirty="0"/>
              <a:t> (0%). Data </a:t>
            </a:r>
            <a:r>
              <a:rPr lang="en-US" sz="1200" dirty="0" err="1"/>
              <a:t>lengkap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kolom-kolom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, </a:t>
            </a:r>
            <a:r>
              <a:rPr lang="en-US" sz="1200" dirty="0" err="1"/>
              <a:t>namun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diperiksa</a:t>
            </a:r>
            <a:r>
              <a:rPr lang="en-US" sz="1200" dirty="0"/>
              <a:t> </a:t>
            </a:r>
            <a:r>
              <a:rPr lang="en-US" sz="1200" dirty="0" err="1"/>
              <a:t>terlebih</a:t>
            </a:r>
            <a:r>
              <a:rPr lang="en-US" sz="1200" dirty="0"/>
              <a:t> </a:t>
            </a:r>
            <a:r>
              <a:rPr lang="en-US" sz="1200" dirty="0" err="1"/>
              <a:t>dahulu</a:t>
            </a:r>
            <a:r>
              <a:rPr lang="en-US" sz="1200" dirty="0"/>
              <a:t> </a:t>
            </a:r>
            <a:r>
              <a:rPr lang="en-US" sz="1200" dirty="0" err="1"/>
              <a:t>apakah</a:t>
            </a:r>
            <a:r>
              <a:rPr lang="en-US" sz="1200" dirty="0"/>
              <a:t> </a:t>
            </a:r>
            <a:r>
              <a:rPr lang="en-US" sz="1200" dirty="0" err="1"/>
              <a:t>nilainya</a:t>
            </a:r>
            <a:r>
              <a:rPr lang="en-US" sz="1200" dirty="0"/>
              <a:t> </a:t>
            </a:r>
            <a:r>
              <a:rPr lang="en-US" sz="1200" dirty="0" err="1"/>
              <a:t>sudah</a:t>
            </a:r>
            <a:r>
              <a:rPr lang="en-US" sz="1200" dirty="0"/>
              <a:t> </a:t>
            </a:r>
            <a:r>
              <a:rPr lang="en-US" sz="1200" dirty="0" err="1"/>
              <a:t>sesuai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kategori</a:t>
            </a:r>
            <a:r>
              <a:rPr lang="en-US" sz="1200" dirty="0"/>
              <a:t> yang </a:t>
            </a:r>
            <a:r>
              <a:rPr lang="en-US" sz="1200" dirty="0" err="1"/>
              <a:t>diharapkan</a:t>
            </a:r>
            <a:r>
              <a:rPr lang="en-US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terdapat</a:t>
            </a:r>
            <a:r>
              <a:rPr lang="en-US" sz="1200" dirty="0"/>
              <a:t> data </a:t>
            </a:r>
            <a:r>
              <a:rPr lang="en-US" sz="1200" dirty="0" err="1"/>
              <a:t>duplikat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78492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7B100-A955-BD13-7C06-1B0BAAFB4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056C08-90B0-ABAE-7704-1FA228654D10}"/>
              </a:ext>
            </a:extLst>
          </p:cNvPr>
          <p:cNvSpPr txBox="1"/>
          <p:nvPr/>
        </p:nvSpPr>
        <p:spPr>
          <a:xfrm>
            <a:off x="719999" y="1141592"/>
            <a:ext cx="749234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Menghapus</a:t>
            </a:r>
            <a:r>
              <a:rPr lang="en-US" dirty="0"/>
              <a:t>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ehail_fee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Menangani</a:t>
            </a:r>
            <a:r>
              <a:rPr lang="en-US" dirty="0"/>
              <a:t> missing value pada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store_and_fwd_flag</a:t>
            </a:r>
            <a:r>
              <a:rPr lang="en-US" dirty="0"/>
              <a:t>, </a:t>
            </a:r>
            <a:r>
              <a:rPr lang="en-US" dirty="0" err="1"/>
              <a:t>RatecodeID</a:t>
            </a:r>
            <a:r>
              <a:rPr lang="en-US" dirty="0"/>
              <a:t> dan </a:t>
            </a:r>
            <a:r>
              <a:rPr lang="en-US" dirty="0" err="1"/>
              <a:t>trip_type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modus (</a:t>
            </a:r>
            <a:r>
              <a:rPr lang="en-US" dirty="0" err="1"/>
              <a:t>nilai</a:t>
            </a:r>
            <a:r>
              <a:rPr lang="en-US" dirty="0"/>
              <a:t> yang paling </a:t>
            </a:r>
            <a:r>
              <a:rPr lang="en-US" dirty="0" err="1"/>
              <a:t>sering</a:t>
            </a:r>
            <a:r>
              <a:rPr lang="en-US" dirty="0"/>
              <a:t> </a:t>
            </a:r>
            <a:r>
              <a:rPr lang="en-US" dirty="0" err="1"/>
              <a:t>muncul</a:t>
            </a:r>
            <a:r>
              <a:rPr lang="en-US" dirty="0"/>
              <a:t>). </a:t>
            </a:r>
            <a:r>
              <a:rPr lang="en-US" dirty="0" err="1"/>
              <a:t>Pemilihan</a:t>
            </a:r>
            <a:r>
              <a:rPr lang="en-US" dirty="0"/>
              <a:t> modus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berisi</a:t>
            </a:r>
            <a:r>
              <a:rPr lang="en-US" dirty="0"/>
              <a:t> data </a:t>
            </a:r>
            <a:r>
              <a:rPr lang="en-US" dirty="0" err="1"/>
              <a:t>kategorikal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diwakili</a:t>
            </a:r>
            <a:r>
              <a:rPr lang="en-US" dirty="0"/>
              <a:t> oleh </a:t>
            </a:r>
            <a:r>
              <a:rPr lang="en-US" dirty="0" err="1"/>
              <a:t>nilai</a:t>
            </a:r>
            <a:r>
              <a:rPr lang="en-US" dirty="0"/>
              <a:t> yang paling </a:t>
            </a:r>
            <a:r>
              <a:rPr lang="en-US" dirty="0" err="1"/>
              <a:t>umum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Missing values pada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passenger_count</a:t>
            </a:r>
            <a:r>
              <a:rPr lang="en-US" dirty="0"/>
              <a:t> dan </a:t>
            </a:r>
            <a:r>
              <a:rPr lang="en-US" dirty="0" err="1"/>
              <a:t>congestion_surcharge</a:t>
            </a:r>
            <a:r>
              <a:rPr lang="en-US" dirty="0"/>
              <a:t> </a:t>
            </a:r>
            <a:r>
              <a:rPr lang="en-US" dirty="0" err="1"/>
              <a:t>diisi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median masing-masing </a:t>
            </a:r>
            <a:r>
              <a:rPr lang="en-US" dirty="0" err="1"/>
              <a:t>kolom</a:t>
            </a:r>
            <a:r>
              <a:rPr lang="en-US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Menangani</a:t>
            </a:r>
            <a:r>
              <a:rPr lang="en-US" dirty="0"/>
              <a:t> missing value pada </a:t>
            </a:r>
            <a:r>
              <a:rPr lang="en-US" dirty="0" err="1"/>
              <a:t>kolom</a:t>
            </a:r>
            <a:r>
              <a:rPr lang="en-US" dirty="0"/>
              <a:t> `</a:t>
            </a:r>
            <a:r>
              <a:rPr lang="en-US" dirty="0" err="1"/>
              <a:t>payment_type.Missing</a:t>
            </a:r>
            <a:r>
              <a:rPr lang="en-US" dirty="0"/>
              <a:t> values pada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diisi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5.0,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pengganti</a:t>
            </a:r>
            <a:r>
              <a:rPr lang="en-US" dirty="0"/>
              <a:t> missing values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merujuk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diketahui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623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76C8F-9845-E3AC-BE35-FE4B8B4DE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B937F7-3D62-4330-3231-26E8A246078F}"/>
              </a:ext>
            </a:extLst>
          </p:cNvPr>
          <p:cNvSpPr txBox="1"/>
          <p:nvPr/>
        </p:nvSpPr>
        <p:spPr>
          <a:xfrm>
            <a:off x="719999" y="1218579"/>
            <a:ext cx="770399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Ubah</a:t>
            </a:r>
            <a:r>
              <a:rPr lang="en-US" dirty="0"/>
              <a:t>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lpep_pickup_datetime</a:t>
            </a:r>
            <a:r>
              <a:rPr lang="en-US" dirty="0"/>
              <a:t> dan </a:t>
            </a:r>
            <a:r>
              <a:rPr lang="en-US" dirty="0" err="1"/>
              <a:t>lpep_dropoff_datetime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object </a:t>
            </a:r>
            <a:r>
              <a:rPr lang="en-US" dirty="0" err="1"/>
              <a:t>ke</a:t>
            </a:r>
            <a:r>
              <a:rPr lang="en-US" dirty="0"/>
              <a:t> datetime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baik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Hapus baris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'</a:t>
            </a:r>
            <a:r>
              <a:rPr lang="en-US" dirty="0" err="1"/>
              <a:t>RatecodeID</a:t>
            </a:r>
            <a:r>
              <a:rPr lang="en-US" dirty="0"/>
              <a:t>' 99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valid </a:t>
            </a:r>
            <a:r>
              <a:rPr lang="en-US" dirty="0" err="1"/>
              <a:t>hanya</a:t>
            </a:r>
            <a:r>
              <a:rPr lang="en-US" dirty="0"/>
              <a:t> 1-6.Hapus baris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negatif</a:t>
            </a:r>
            <a:r>
              <a:rPr lang="en-US" dirty="0"/>
              <a:t> pada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total_amount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Hapus baris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trip_distance</a:t>
            </a:r>
            <a:r>
              <a:rPr lang="en-US" dirty="0"/>
              <a:t> &lt; 1 mil </a:t>
            </a:r>
            <a:r>
              <a:rPr lang="en-US" dirty="0" err="1"/>
              <a:t>atau</a:t>
            </a:r>
            <a:r>
              <a:rPr lang="en-US" dirty="0"/>
              <a:t> &gt; 100 mil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aturan</a:t>
            </a:r>
            <a:r>
              <a:rPr lang="en-US" dirty="0"/>
              <a:t> </a:t>
            </a:r>
            <a:r>
              <a:rPr lang="en-US" dirty="0" err="1"/>
              <a:t>tarif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Gunakan</a:t>
            </a:r>
            <a:r>
              <a:rPr lang="en-US" dirty="0"/>
              <a:t> Interquartile Range (IQR)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mengidentifikasi</a:t>
            </a:r>
            <a:r>
              <a:rPr lang="en-US" dirty="0"/>
              <a:t> dan </a:t>
            </a:r>
            <a:r>
              <a:rPr lang="en-US" dirty="0" err="1"/>
              <a:t>menghapus</a:t>
            </a:r>
            <a:r>
              <a:rPr lang="en-US" dirty="0"/>
              <a:t> outliers pada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total_amount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Hapus baris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passenger_count</a:t>
            </a:r>
            <a:r>
              <a:rPr lang="en-US" dirty="0"/>
              <a:t> &gt; 5 dan </a:t>
            </a:r>
            <a:r>
              <a:rPr lang="en-US" dirty="0" err="1"/>
              <a:t>tangani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0 pada </a:t>
            </a:r>
            <a:r>
              <a:rPr lang="en-US" dirty="0" err="1"/>
              <a:t>passenger_count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total_amount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2786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 txBox="1">
            <a:spLocks noGrp="1"/>
          </p:cNvSpPr>
          <p:nvPr>
            <p:ph type="title" idx="9"/>
          </p:nvPr>
        </p:nvSpPr>
        <p:spPr>
          <a:xfrm>
            <a:off x="752110" y="1384735"/>
            <a:ext cx="775800" cy="6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4" name="Google Shape;214;p29"/>
          <p:cNvSpPr txBox="1">
            <a:spLocks noGrp="1"/>
          </p:cNvSpPr>
          <p:nvPr>
            <p:ph type="title" idx="13"/>
          </p:nvPr>
        </p:nvSpPr>
        <p:spPr>
          <a:xfrm>
            <a:off x="752110" y="2913000"/>
            <a:ext cx="775800" cy="63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" name="Google Shape;215;p29"/>
          <p:cNvSpPr txBox="1">
            <a:spLocks noGrp="1"/>
          </p:cNvSpPr>
          <p:nvPr>
            <p:ph type="title" idx="14"/>
          </p:nvPr>
        </p:nvSpPr>
        <p:spPr>
          <a:xfrm>
            <a:off x="4648044" y="1337415"/>
            <a:ext cx="775800" cy="63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5"/>
          </p:nvPr>
        </p:nvSpPr>
        <p:spPr>
          <a:xfrm>
            <a:off x="1719926" y="3137408"/>
            <a:ext cx="2852074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Tren</a:t>
            </a:r>
            <a:r>
              <a:rPr lang="en-US" dirty="0"/>
              <a:t> </a:t>
            </a:r>
            <a:r>
              <a:rPr lang="en-US" dirty="0" err="1"/>
              <a:t>Permintaan</a:t>
            </a:r>
            <a:r>
              <a:rPr lang="en-US" dirty="0"/>
              <a:t> </a:t>
            </a:r>
            <a:r>
              <a:rPr lang="en-US" dirty="0" err="1"/>
              <a:t>Penumpang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Penumpang</a:t>
            </a:r>
            <a:r>
              <a:rPr lang="en-US" dirty="0"/>
              <a:t> Per Hari</a:t>
            </a:r>
          </a:p>
        </p:txBody>
      </p:sp>
      <p:sp>
        <p:nvSpPr>
          <p:cNvPr id="220" name="Google Shape;220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Analisis Data</a:t>
            </a:r>
            <a:endParaRPr dirty="0"/>
          </a:p>
        </p:txBody>
      </p:sp>
      <p:sp>
        <p:nvSpPr>
          <p:cNvPr id="221" name="Google Shape;221;p29"/>
          <p:cNvSpPr txBox="1">
            <a:spLocks noGrp="1"/>
          </p:cNvSpPr>
          <p:nvPr>
            <p:ph type="title" idx="2"/>
          </p:nvPr>
        </p:nvSpPr>
        <p:spPr>
          <a:xfrm>
            <a:off x="1719926" y="1454074"/>
            <a:ext cx="2776032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Pola </a:t>
            </a:r>
            <a:r>
              <a:rPr lang="en-US" dirty="0" err="1"/>
              <a:t>Perjalanan</a:t>
            </a:r>
            <a:r>
              <a:rPr lang="en-US" dirty="0"/>
              <a:t> Taxi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Penumpang</a:t>
            </a:r>
            <a:endParaRPr lang="en-US" dirty="0"/>
          </a:p>
        </p:txBody>
      </p:sp>
      <p:sp>
        <p:nvSpPr>
          <p:cNvPr id="222" name="Google Shape;222;p29"/>
          <p:cNvSpPr txBox="1">
            <a:spLocks noGrp="1"/>
          </p:cNvSpPr>
          <p:nvPr>
            <p:ph type="title" idx="3"/>
          </p:nvPr>
        </p:nvSpPr>
        <p:spPr>
          <a:xfrm>
            <a:off x="5463650" y="1652865"/>
            <a:ext cx="3507822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dirty="0"/>
              <a:t>Tren permintaan penumpang berdasarkan jumlah penumpang per jam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B0E2355-C769-C909-E8E1-0D7601A6B5EF}"/>
              </a:ext>
            </a:extLst>
          </p:cNvPr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43BBCE5-94E0-A73D-33F4-224569A877AD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4316A6A-D969-95D8-8823-785F3C10419F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EDBA915-2163-4389-50A4-B8018C274E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9927" y="2229874"/>
            <a:ext cx="2414100" cy="5727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A4E9D797-8726-F612-14E1-6AFDD75AC01E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463652" y="2229874"/>
            <a:ext cx="2414100" cy="572700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5D968BDD-F585-AE96-EB6B-36711E2AE1D9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 txBox="1">
            <a:spLocks noGrp="1"/>
          </p:cNvSpPr>
          <p:nvPr>
            <p:ph type="title" idx="2"/>
          </p:nvPr>
        </p:nvSpPr>
        <p:spPr>
          <a:xfrm>
            <a:off x="8050364" y="-9788"/>
            <a:ext cx="1151087" cy="9747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233" name="Google Shape;233;p30"/>
          <p:cNvGrpSpPr/>
          <p:nvPr/>
        </p:nvGrpSpPr>
        <p:grpSpPr>
          <a:xfrm>
            <a:off x="-362238" y="-1623125"/>
            <a:ext cx="2877606" cy="2542980"/>
            <a:chOff x="-362238" y="-1775525"/>
            <a:chExt cx="2877606" cy="2542980"/>
          </a:xfrm>
        </p:grpSpPr>
        <p:sp>
          <p:nvSpPr>
            <p:cNvPr id="234" name="Google Shape;234;p30"/>
            <p:cNvSpPr/>
            <p:nvPr/>
          </p:nvSpPr>
          <p:spPr>
            <a:xfrm>
              <a:off x="-45350" y="-1775525"/>
              <a:ext cx="2560719" cy="2542980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30"/>
            <p:cNvSpPr/>
            <p:nvPr/>
          </p:nvSpPr>
          <p:spPr>
            <a:xfrm>
              <a:off x="-362238" y="-1071732"/>
              <a:ext cx="1532504" cy="1521883"/>
            </a:xfrm>
            <a:custGeom>
              <a:avLst/>
              <a:gdLst/>
              <a:ahLst/>
              <a:cxnLst/>
              <a:rect l="l" t="t" r="r" b="b"/>
              <a:pathLst>
                <a:path w="853" h="849" extrusionOk="0">
                  <a:moveTo>
                    <a:pt x="360" y="812"/>
                  </a:moveTo>
                  <a:cubicBezTo>
                    <a:pt x="39" y="495"/>
                    <a:pt x="39" y="495"/>
                    <a:pt x="39" y="495"/>
                  </a:cubicBezTo>
                  <a:cubicBezTo>
                    <a:pt x="0" y="456"/>
                    <a:pt x="0" y="392"/>
                    <a:pt x="39" y="354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97" y="0"/>
                    <a:pt x="456" y="0"/>
                    <a:pt x="494" y="37"/>
                  </a:cubicBezTo>
                  <a:cubicBezTo>
                    <a:pt x="814" y="354"/>
                    <a:pt x="814" y="354"/>
                    <a:pt x="814" y="354"/>
                  </a:cubicBezTo>
                  <a:cubicBezTo>
                    <a:pt x="853" y="392"/>
                    <a:pt x="853" y="456"/>
                    <a:pt x="814" y="495"/>
                  </a:cubicBezTo>
                  <a:cubicBezTo>
                    <a:pt x="494" y="812"/>
                    <a:pt x="494" y="812"/>
                    <a:pt x="494" y="812"/>
                  </a:cubicBezTo>
                  <a:cubicBezTo>
                    <a:pt x="456" y="849"/>
                    <a:pt x="397" y="849"/>
                    <a:pt x="360" y="812"/>
                  </a:cubicBezTo>
                  <a:close/>
                </a:path>
              </a:pathLst>
            </a:custGeom>
            <a:solidFill>
              <a:srgbClr val="33CFF8">
                <a:alpha val="534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7" name="Google Shape;2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639623" y="3569263"/>
            <a:ext cx="3587600" cy="25154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C9FF61-62E9-9DDB-BE3A-78A53BFDC28D}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3979064" y="-728913"/>
            <a:ext cx="3733800" cy="3733800"/>
          </a:xfrm>
        </p:spPr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43B942B-57C1-60B8-D6EE-C62B6DF34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750" y="-14597"/>
            <a:ext cx="7444805" cy="849975"/>
          </a:xfrm>
        </p:spPr>
        <p:txBody>
          <a:bodyPr/>
          <a:lstStyle/>
          <a:p>
            <a:r>
              <a:rPr lang="en-US" sz="2400" dirty="0"/>
              <a:t>Pola </a:t>
            </a:r>
            <a:r>
              <a:rPr lang="en-US" sz="2400" dirty="0" err="1"/>
              <a:t>Perjalanan</a:t>
            </a:r>
            <a:r>
              <a:rPr lang="en-US" sz="2400" dirty="0"/>
              <a:t> Taxi </a:t>
            </a:r>
            <a:r>
              <a:rPr lang="en-US" sz="2400" dirty="0" err="1"/>
              <a:t>Berdasarkan</a:t>
            </a:r>
            <a:r>
              <a:rPr lang="en-US" sz="2400" dirty="0"/>
              <a:t> </a:t>
            </a:r>
            <a:r>
              <a:rPr lang="en-US" sz="2400" dirty="0" err="1"/>
              <a:t>Jumlah</a:t>
            </a:r>
            <a:r>
              <a:rPr lang="en-US" sz="2400" dirty="0"/>
              <a:t> </a:t>
            </a:r>
            <a:r>
              <a:rPr lang="en-US" sz="2400" dirty="0" err="1"/>
              <a:t>Penumpang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AF233C-1BA0-A94F-5141-54C0985650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74" y="938796"/>
            <a:ext cx="5475742" cy="3584029"/>
          </a:xfrm>
          <a:prstGeom prst="rect">
            <a:avLst/>
          </a:prstGeom>
        </p:spPr>
      </p:pic>
      <p:sp>
        <p:nvSpPr>
          <p:cNvPr id="232" name="Google Shape;232;p30"/>
          <p:cNvSpPr txBox="1">
            <a:spLocks noGrp="1"/>
          </p:cNvSpPr>
          <p:nvPr>
            <p:ph type="subTitle" idx="1"/>
          </p:nvPr>
        </p:nvSpPr>
        <p:spPr>
          <a:xfrm>
            <a:off x="5497126" y="965011"/>
            <a:ext cx="3587600" cy="35840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/>
              <a:t>Gambaran </a:t>
            </a:r>
            <a:r>
              <a:rPr lang="en-US" sz="1100" dirty="0" err="1"/>
              <a:t>Umum</a:t>
            </a:r>
            <a:r>
              <a:rPr lang="en-US" sz="1100" dirty="0"/>
              <a:t>: 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r>
              <a:rPr lang="en-US" sz="1100" dirty="0" err="1"/>
              <a:t>Visualisasi</a:t>
            </a:r>
            <a:r>
              <a:rPr lang="en-US" sz="1100" dirty="0"/>
              <a:t> </a:t>
            </a:r>
            <a:r>
              <a:rPr lang="en-US" sz="1100" dirty="0" err="1"/>
              <a:t>ini</a:t>
            </a:r>
            <a:r>
              <a:rPr lang="en-US" sz="1100" dirty="0"/>
              <a:t> </a:t>
            </a:r>
            <a:r>
              <a:rPr lang="en-US" sz="1100" dirty="0" err="1"/>
              <a:t>menunjukkan</a:t>
            </a:r>
            <a:r>
              <a:rPr lang="en-US" sz="1100" dirty="0"/>
              <a:t> </a:t>
            </a:r>
            <a:r>
              <a:rPr lang="en-US" sz="1100" dirty="0" err="1"/>
              <a:t>distribusi</a:t>
            </a:r>
            <a:r>
              <a:rPr lang="en-US" sz="1100" dirty="0"/>
              <a:t> </a:t>
            </a:r>
            <a:r>
              <a:rPr lang="en-US" sz="1100" dirty="0" err="1"/>
              <a:t>jumlah</a:t>
            </a:r>
            <a:r>
              <a:rPr lang="en-US" sz="1100" dirty="0"/>
              <a:t> </a:t>
            </a:r>
            <a:r>
              <a:rPr lang="en-US" sz="1100" dirty="0" err="1"/>
              <a:t>penumpang</a:t>
            </a:r>
            <a:r>
              <a:rPr lang="en-US" sz="1100" dirty="0"/>
              <a:t> </a:t>
            </a:r>
            <a:r>
              <a:rPr lang="en-US" sz="1100" dirty="0" err="1"/>
              <a:t>taksi</a:t>
            </a:r>
            <a:r>
              <a:rPr lang="en-US" sz="1100" dirty="0"/>
              <a:t> per jam dan </a:t>
            </a:r>
            <a:r>
              <a:rPr lang="en-US" sz="1100" dirty="0" err="1"/>
              <a:t>hari</a:t>
            </a:r>
            <a:r>
              <a:rPr lang="en-US" sz="1100" dirty="0"/>
              <a:t>. </a:t>
            </a:r>
            <a:r>
              <a:rPr lang="en-US" sz="1100" dirty="0" err="1"/>
              <a:t>Warna</a:t>
            </a:r>
            <a:r>
              <a:rPr lang="en-US" sz="1100" dirty="0"/>
              <a:t> </a:t>
            </a:r>
            <a:r>
              <a:rPr lang="en-US" sz="1100" dirty="0" err="1"/>
              <a:t>lebih</a:t>
            </a:r>
            <a:r>
              <a:rPr lang="en-US" sz="1100" dirty="0"/>
              <a:t> </a:t>
            </a:r>
            <a:r>
              <a:rPr lang="en-US" sz="1100" dirty="0" err="1"/>
              <a:t>gelap</a:t>
            </a:r>
            <a:r>
              <a:rPr lang="en-US" sz="1100" dirty="0"/>
              <a:t> </a:t>
            </a:r>
            <a:r>
              <a:rPr lang="en-US" sz="1100" dirty="0" err="1"/>
              <a:t>menandakan</a:t>
            </a:r>
            <a:r>
              <a:rPr lang="en-US" sz="1100" dirty="0"/>
              <a:t> </a:t>
            </a:r>
            <a:r>
              <a:rPr lang="en-US" sz="1100" dirty="0" err="1"/>
              <a:t>jumlah</a:t>
            </a:r>
            <a:r>
              <a:rPr lang="en-US" sz="1100" dirty="0"/>
              <a:t> </a:t>
            </a:r>
            <a:r>
              <a:rPr lang="en-US" sz="1100" dirty="0" err="1"/>
              <a:t>penumpang</a:t>
            </a:r>
            <a:r>
              <a:rPr lang="en-US" sz="1100" dirty="0"/>
              <a:t> yang </a:t>
            </a:r>
            <a:r>
              <a:rPr lang="en-US" sz="1100" dirty="0" err="1"/>
              <a:t>lebih</a:t>
            </a:r>
            <a:r>
              <a:rPr lang="en-US" sz="1100" dirty="0"/>
              <a:t> </a:t>
            </a:r>
            <a:r>
              <a:rPr lang="en-US" sz="1100" dirty="0" err="1"/>
              <a:t>tinggi</a:t>
            </a:r>
            <a:r>
              <a:rPr lang="en-US" sz="1100" dirty="0"/>
              <a:t>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 err="1"/>
              <a:t>Puncak</a:t>
            </a:r>
            <a:r>
              <a:rPr lang="en-US" sz="1100" dirty="0"/>
              <a:t> </a:t>
            </a:r>
            <a:r>
              <a:rPr lang="en-US" sz="1100" dirty="0" err="1"/>
              <a:t>Aktivitas</a:t>
            </a:r>
            <a:r>
              <a:rPr lang="en-US" sz="1100" dirty="0"/>
              <a:t>: 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Heatmap </a:t>
            </a:r>
            <a:r>
              <a:rPr lang="en-US" sz="1100" dirty="0" err="1"/>
              <a:t>menunjukkan</a:t>
            </a:r>
            <a:r>
              <a:rPr lang="en-US" sz="1100" dirty="0"/>
              <a:t> </a:t>
            </a:r>
            <a:r>
              <a:rPr lang="en-US" sz="1100" dirty="0" err="1"/>
              <a:t>puncak</a:t>
            </a:r>
            <a:r>
              <a:rPr lang="en-US" sz="1100" dirty="0"/>
              <a:t> </a:t>
            </a:r>
            <a:r>
              <a:rPr lang="en-US" sz="1100" dirty="0" err="1"/>
              <a:t>penumpang</a:t>
            </a:r>
            <a:r>
              <a:rPr lang="en-US" sz="1100" dirty="0"/>
              <a:t> pada jam 15.00-18.00. </a:t>
            </a:r>
            <a:r>
              <a:rPr lang="en-US" sz="1100" dirty="0" err="1"/>
              <a:t>Aktivitas</a:t>
            </a:r>
            <a:r>
              <a:rPr lang="en-US" sz="1100" dirty="0"/>
              <a:t> </a:t>
            </a:r>
            <a:r>
              <a:rPr lang="en-US" sz="1100" dirty="0" err="1"/>
              <a:t>tertinggi</a:t>
            </a:r>
            <a:r>
              <a:rPr lang="en-US" sz="1100" dirty="0"/>
              <a:t> </a:t>
            </a:r>
            <a:r>
              <a:rPr lang="en-US" sz="1100" dirty="0" err="1"/>
              <a:t>terjadi</a:t>
            </a:r>
            <a:r>
              <a:rPr lang="en-US" sz="1100" dirty="0"/>
              <a:t> </a:t>
            </a:r>
            <a:r>
              <a:rPr lang="en-US" sz="1100" dirty="0" err="1"/>
              <a:t>antara</a:t>
            </a:r>
            <a:r>
              <a:rPr lang="en-US" sz="1100" dirty="0"/>
              <a:t> </a:t>
            </a:r>
            <a:r>
              <a:rPr lang="en-US" sz="1100" dirty="0" err="1"/>
              <a:t>pukul</a:t>
            </a:r>
            <a:r>
              <a:rPr lang="en-US" sz="1100" dirty="0"/>
              <a:t> 07.00-20.00, </a:t>
            </a:r>
            <a:r>
              <a:rPr lang="en-US" sz="1100" dirty="0" err="1"/>
              <a:t>penting</a:t>
            </a:r>
            <a:r>
              <a:rPr lang="en-US" sz="1100" dirty="0"/>
              <a:t> </a:t>
            </a:r>
            <a:r>
              <a:rPr lang="en-US" sz="1100" dirty="0" err="1"/>
              <a:t>untuk</a:t>
            </a:r>
            <a:r>
              <a:rPr lang="en-US" sz="1100" dirty="0"/>
              <a:t> </a:t>
            </a:r>
            <a:r>
              <a:rPr lang="en-US" sz="1100" dirty="0" err="1"/>
              <a:t>manajemen</a:t>
            </a:r>
            <a:r>
              <a:rPr lang="en-US" sz="1100" dirty="0"/>
              <a:t> armada.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/>
              <a:t>Pola </a:t>
            </a:r>
            <a:r>
              <a:rPr lang="en-US" sz="1100" dirty="0" err="1"/>
              <a:t>Berdasarkan</a:t>
            </a:r>
            <a:r>
              <a:rPr lang="en-US" sz="1100" dirty="0"/>
              <a:t> Hari: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r>
              <a:rPr lang="en-US" sz="1100" dirty="0" err="1"/>
              <a:t>Jumlah</a:t>
            </a:r>
            <a:r>
              <a:rPr lang="en-US" sz="1100" dirty="0"/>
              <a:t> </a:t>
            </a:r>
            <a:r>
              <a:rPr lang="en-US" sz="1100" dirty="0" err="1"/>
              <a:t>penumpang</a:t>
            </a:r>
            <a:r>
              <a:rPr lang="en-US" sz="1100" dirty="0"/>
              <a:t> </a:t>
            </a:r>
            <a:r>
              <a:rPr lang="en-US" sz="1100" dirty="0" err="1"/>
              <a:t>akhir</a:t>
            </a:r>
            <a:r>
              <a:rPr lang="en-US" sz="1100" dirty="0"/>
              <a:t> pekan (</a:t>
            </a:r>
            <a:r>
              <a:rPr lang="en-US" sz="1100" dirty="0" err="1"/>
              <a:t>Sabtu</a:t>
            </a:r>
            <a:r>
              <a:rPr lang="en-US" sz="1100" dirty="0"/>
              <a:t> dan </a:t>
            </a:r>
            <a:r>
              <a:rPr lang="en-US" sz="1100" dirty="0" err="1"/>
              <a:t>Minggu</a:t>
            </a:r>
            <a:r>
              <a:rPr lang="en-US" sz="1100" dirty="0"/>
              <a:t>) </a:t>
            </a:r>
            <a:r>
              <a:rPr lang="en-US" sz="1100" dirty="0" err="1"/>
              <a:t>lebih</a:t>
            </a:r>
            <a:r>
              <a:rPr lang="en-US" sz="1100" dirty="0"/>
              <a:t> </a:t>
            </a:r>
            <a:r>
              <a:rPr lang="en-US" sz="1100" dirty="0" err="1"/>
              <a:t>rendah</a:t>
            </a:r>
            <a:r>
              <a:rPr lang="en-US" sz="1100" dirty="0"/>
              <a:t> </a:t>
            </a:r>
            <a:r>
              <a:rPr lang="en-US" sz="1100" dirty="0" err="1"/>
              <a:t>dibanding</a:t>
            </a:r>
            <a:r>
              <a:rPr lang="en-US" sz="1100" dirty="0"/>
              <a:t> </a:t>
            </a:r>
            <a:r>
              <a:rPr lang="en-US" sz="1100" dirty="0" err="1"/>
              <a:t>hari</a:t>
            </a:r>
            <a:r>
              <a:rPr lang="en-US" sz="1100" dirty="0"/>
              <a:t> </a:t>
            </a:r>
            <a:r>
              <a:rPr lang="en-US" sz="1100" dirty="0" err="1"/>
              <a:t>kerja</a:t>
            </a:r>
            <a:r>
              <a:rPr lang="en-US" sz="1100" dirty="0"/>
              <a:t>, </a:t>
            </a:r>
            <a:r>
              <a:rPr lang="en-US" sz="1100" dirty="0" err="1"/>
              <a:t>dengan</a:t>
            </a:r>
            <a:r>
              <a:rPr lang="en-US" sz="1100" dirty="0"/>
              <a:t> </a:t>
            </a:r>
            <a:r>
              <a:rPr lang="en-US" sz="1100" dirty="0" err="1"/>
              <a:t>puncak</a:t>
            </a:r>
            <a:r>
              <a:rPr lang="en-US" sz="1100" dirty="0"/>
              <a:t> </a:t>
            </a:r>
            <a:r>
              <a:rPr lang="en-US" sz="1100" dirty="0" err="1"/>
              <a:t>signifikan</a:t>
            </a:r>
            <a:r>
              <a:rPr lang="en-US" sz="1100" dirty="0"/>
              <a:t> pada </a:t>
            </a:r>
            <a:r>
              <a:rPr lang="en-US" sz="1100" dirty="0" err="1"/>
              <a:t>pukul</a:t>
            </a:r>
            <a:r>
              <a:rPr lang="en-US" sz="1100" dirty="0"/>
              <a:t> 07.00-09.00 di </a:t>
            </a:r>
            <a:r>
              <a:rPr lang="en-US" sz="1100" dirty="0" err="1"/>
              <a:t>akhir</a:t>
            </a:r>
            <a:r>
              <a:rPr lang="en-US" sz="1100" dirty="0"/>
              <a:t> pekan dan 21.00-06.00 di </a:t>
            </a:r>
            <a:r>
              <a:rPr lang="en-US" sz="1100" dirty="0" err="1"/>
              <a:t>hari</a:t>
            </a:r>
            <a:r>
              <a:rPr lang="en-US" sz="1100" dirty="0"/>
              <a:t> </a:t>
            </a:r>
            <a:r>
              <a:rPr lang="en-US" sz="1100" dirty="0" err="1"/>
              <a:t>kerja</a:t>
            </a:r>
            <a:r>
              <a:rPr lang="en-US" sz="1100" dirty="0"/>
              <a:t>. </a:t>
            </a:r>
            <a:r>
              <a:rPr lang="en-US" sz="1100" dirty="0" err="1"/>
              <a:t>Sabtu</a:t>
            </a:r>
            <a:r>
              <a:rPr lang="en-US" sz="1100" dirty="0"/>
              <a:t> </a:t>
            </a:r>
            <a:r>
              <a:rPr lang="en-US" sz="1100" dirty="0" err="1"/>
              <a:t>malam</a:t>
            </a:r>
            <a:r>
              <a:rPr lang="en-US" sz="1100" dirty="0"/>
              <a:t> </a:t>
            </a:r>
            <a:r>
              <a:rPr lang="en-US" sz="1100" dirty="0" err="1"/>
              <a:t>hingga</a:t>
            </a:r>
            <a:r>
              <a:rPr lang="en-US" sz="1100" dirty="0"/>
              <a:t> </a:t>
            </a:r>
            <a:r>
              <a:rPr lang="en-US" sz="1100" dirty="0" err="1"/>
              <a:t>Minggu</a:t>
            </a:r>
            <a:r>
              <a:rPr lang="en-US" sz="1100" dirty="0"/>
              <a:t> </a:t>
            </a:r>
            <a:r>
              <a:rPr lang="en-US" sz="1100" dirty="0" err="1"/>
              <a:t>pagi</a:t>
            </a:r>
            <a:r>
              <a:rPr lang="en-US" sz="1100" dirty="0"/>
              <a:t> </a:t>
            </a:r>
            <a:r>
              <a:rPr lang="en-US" sz="1100" dirty="0" err="1"/>
              <a:t>menunjukkan</a:t>
            </a:r>
            <a:r>
              <a:rPr lang="en-US" sz="1100" dirty="0"/>
              <a:t> </a:t>
            </a:r>
            <a:r>
              <a:rPr lang="en-US" sz="1100" dirty="0" err="1"/>
              <a:t>aktivitas</a:t>
            </a:r>
            <a:r>
              <a:rPr lang="en-US" sz="1100" dirty="0"/>
              <a:t> </a:t>
            </a:r>
            <a:r>
              <a:rPr lang="en-US" sz="1100" dirty="0" err="1"/>
              <a:t>lebih</a:t>
            </a:r>
            <a:r>
              <a:rPr lang="en-US" sz="1100" dirty="0"/>
              <a:t> </a:t>
            </a:r>
            <a:r>
              <a:rPr lang="en-US" sz="1100" dirty="0" err="1"/>
              <a:t>tinggi</a:t>
            </a:r>
            <a:r>
              <a:rPr lang="en-US" sz="1100" dirty="0"/>
              <a:t> </a:t>
            </a:r>
            <a:r>
              <a:rPr lang="en-US" sz="1100" dirty="0" err="1"/>
              <a:t>dibanding</a:t>
            </a:r>
            <a:r>
              <a:rPr lang="en-US" sz="1100" dirty="0"/>
              <a:t> </a:t>
            </a:r>
            <a:r>
              <a:rPr lang="en-US" sz="1100" dirty="0" err="1"/>
              <a:t>hari</a:t>
            </a:r>
            <a:r>
              <a:rPr lang="en-US" sz="1100" dirty="0"/>
              <a:t> </a:t>
            </a:r>
            <a:r>
              <a:rPr lang="en-US" sz="1100" dirty="0" err="1"/>
              <a:t>lainnya</a:t>
            </a:r>
            <a:r>
              <a:rPr lang="en-US" sz="1100" dirty="0"/>
              <a:t>.</a:t>
            </a:r>
            <a:endParaRPr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porate Strategy Consulting by Slidesgo">
  <a:themeElements>
    <a:clrScheme name="Simple Light">
      <a:dk1>
        <a:srgbClr val="262C3B"/>
      </a:dk1>
      <a:lt1>
        <a:srgbClr val="FFFFFF"/>
      </a:lt1>
      <a:dk2>
        <a:srgbClr val="33CFF8"/>
      </a:dk2>
      <a:lt2>
        <a:srgbClr val="1DA2DB"/>
      </a:lt2>
      <a:accent1>
        <a:srgbClr val="02459D"/>
      </a:accent1>
      <a:accent2>
        <a:srgbClr val="01203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2C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1064</Words>
  <Application>Microsoft Office PowerPoint</Application>
  <PresentationFormat>On-screen Show (16:9)</PresentationFormat>
  <Paragraphs>98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Poppins Semi-Bold</vt:lpstr>
      <vt:lpstr>Onest</vt:lpstr>
      <vt:lpstr>Arial</vt:lpstr>
      <vt:lpstr>Calibri</vt:lpstr>
      <vt:lpstr>Montserrat</vt:lpstr>
      <vt:lpstr>Open Sans</vt:lpstr>
      <vt:lpstr>Antonio Ultra-Bold</vt:lpstr>
      <vt:lpstr>Corporate Strategy Consulting by Slidesgo</vt:lpstr>
      <vt:lpstr>NEW YORK CITY TAXI &amp; LIMOUSINE COMMISSION TRIP RECORD</vt:lpstr>
      <vt:lpstr>Latar Belakang</vt:lpstr>
      <vt:lpstr>Rumusan Masalah</vt:lpstr>
      <vt:lpstr>NYC TLC Trip Record Analysis</vt:lpstr>
      <vt:lpstr>Data Understanding</vt:lpstr>
      <vt:lpstr>Data Cleaning</vt:lpstr>
      <vt:lpstr>Data Cleaning</vt:lpstr>
      <vt:lpstr>01</vt:lpstr>
      <vt:lpstr>01</vt:lpstr>
      <vt:lpstr>PowerPoint Presentation</vt:lpstr>
      <vt:lpstr>PowerPoint Presentation</vt:lpstr>
      <vt:lpstr>Rekomendasi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LENOVO</dc:creator>
  <cp:lastModifiedBy>Sekar Endah Sriwedari</cp:lastModifiedBy>
  <cp:revision>1</cp:revision>
  <dcterms:modified xsi:type="dcterms:W3CDTF">2024-08-25T15:37:37Z</dcterms:modified>
</cp:coreProperties>
</file>